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24" r:id="rId3"/>
    <p:sldId id="260" r:id="rId4"/>
    <p:sldId id="330" r:id="rId5"/>
    <p:sldId id="365" r:id="rId6"/>
    <p:sldId id="360" r:id="rId7"/>
    <p:sldId id="366" r:id="rId8"/>
    <p:sldId id="367" r:id="rId9"/>
    <p:sldId id="387" r:id="rId10"/>
    <p:sldId id="361" r:id="rId11"/>
    <p:sldId id="372" r:id="rId12"/>
    <p:sldId id="371" r:id="rId13"/>
    <p:sldId id="373" r:id="rId14"/>
    <p:sldId id="381" r:id="rId15"/>
    <p:sldId id="374" r:id="rId16"/>
    <p:sldId id="375" r:id="rId17"/>
    <p:sldId id="370" r:id="rId18"/>
    <p:sldId id="369" r:id="rId19"/>
    <p:sldId id="329" r:id="rId20"/>
    <p:sldId id="368" r:id="rId21"/>
    <p:sldId id="377" r:id="rId22"/>
    <p:sldId id="376" r:id="rId23"/>
    <p:sldId id="378" r:id="rId24"/>
    <p:sldId id="380" r:id="rId25"/>
    <p:sldId id="328" r:id="rId26"/>
    <p:sldId id="382" r:id="rId27"/>
    <p:sldId id="385" r:id="rId28"/>
    <p:sldId id="384" r:id="rId29"/>
    <p:sldId id="386" r:id="rId30"/>
    <p:sldId id="379" r:id="rId31"/>
    <p:sldId id="268" r:id="rId32"/>
    <p:sldId id="288" r:id="rId33"/>
    <p:sldId id="383"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13F0D"/>
    <a:srgbClr val="4D4D4D"/>
    <a:srgbClr val="DAA600"/>
    <a:srgbClr val="E77E3A"/>
    <a:srgbClr val="DEA900"/>
    <a:srgbClr val="F9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120" autoAdjust="0"/>
  </p:normalViewPr>
  <p:slideViewPr>
    <p:cSldViewPr snapToGrid="0">
      <p:cViewPr varScale="1">
        <p:scale>
          <a:sx n="77" d="100"/>
          <a:sy n="77" d="100"/>
        </p:scale>
        <p:origin x="102" y="522"/>
      </p:cViewPr>
      <p:guideLst/>
    </p:cSldViewPr>
  </p:slideViewPr>
  <p:notesTextViewPr>
    <p:cViewPr>
      <p:scale>
        <a:sx n="3" d="2"/>
        <a:sy n="3" d="2"/>
      </p:scale>
      <p:origin x="0" y="0"/>
    </p:cViewPr>
  </p:notesTextViewPr>
  <p:notesViewPr>
    <p:cSldViewPr snapToGrid="0">
      <p:cViewPr varScale="1">
        <p:scale>
          <a:sx n="66" d="100"/>
          <a:sy n="66" d="100"/>
        </p:scale>
        <p:origin x="32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2017-18 </a:t>
            </a:r>
            <a:r>
              <a:rPr lang="en-US" sz="2800" dirty="0" smtClean="0"/>
              <a:t>Payroll Total</a:t>
            </a:r>
            <a:r>
              <a:rPr lang="en-US" sz="2800" baseline="0" dirty="0" smtClean="0"/>
              <a:t> By Month</a:t>
            </a:r>
            <a:r>
              <a:rPr lang="en-US" sz="2800" dirty="0" smtClean="0"/>
              <a:t> </a:t>
            </a:r>
            <a:endParaRPr lang="en-US" sz="2800"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3285024154589372E-2"/>
          <c:y val="0.18150791188333851"/>
          <c:w val="0.97342995169082125"/>
          <c:h val="0.67729710562475054"/>
        </c:manualLayout>
      </c:layout>
      <c:lineChart>
        <c:grouping val="standard"/>
        <c:varyColors val="0"/>
        <c:ser>
          <c:idx val="0"/>
          <c:order val="0"/>
          <c:tx>
            <c:strRef>
              <c:f>Sheet1!$B$1</c:f>
              <c:strCache>
                <c:ptCount val="1"/>
                <c:pt idx="0">
                  <c:v>Earnings</c:v>
                </c:pt>
              </c:strCache>
            </c:strRef>
          </c:tx>
          <c:spPr>
            <a:ln w="31750" cap="rnd">
              <a:solidFill>
                <a:srgbClr val="00B050"/>
              </a:solidFill>
              <a:round/>
            </a:ln>
            <a:effectLst/>
          </c:spPr>
          <c:marker>
            <c:symbol val="circle"/>
            <c:size val="17"/>
            <c:spPr>
              <a:solidFill>
                <a:srgbClr val="00B050"/>
              </a:solidFill>
              <a:ln>
                <a:solidFill>
                  <a:srgbClr val="00B050"/>
                </a:solidFill>
              </a:ln>
              <a:effectLst/>
            </c:spPr>
          </c:marker>
          <c:dPt>
            <c:idx val="10"/>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1-6227-4EDA-85B4-0C1AE66940F8}"/>
              </c:ext>
            </c:extLst>
          </c:dPt>
          <c:dPt>
            <c:idx val="11"/>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3-6227-4EDA-85B4-0C1AE66940F8}"/>
              </c:ext>
            </c:extLst>
          </c:dPt>
          <c:dLbls>
            <c:dLbl>
              <c:idx val="1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227-4EDA-85B4-0C1AE66940F8}"/>
                </c:ext>
              </c:extLst>
            </c:dLbl>
            <c:dLbl>
              <c:idx val="1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227-4EDA-85B4-0C1AE66940F8}"/>
                </c:ext>
              </c:extLst>
            </c:dLbl>
            <c:spPr>
              <a:solidFill>
                <a:srgbClr val="00B05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Sheet1!$A$2:$A$13</c:f>
              <c:strCache>
                <c:ptCount val="12"/>
                <c:pt idx="0">
                  <c:v>August</c:v>
                </c:pt>
                <c:pt idx="1">
                  <c:v>Sept</c:v>
                </c:pt>
                <c:pt idx="2">
                  <c:v>Oct</c:v>
                </c:pt>
                <c:pt idx="3">
                  <c:v>November</c:v>
                </c:pt>
                <c:pt idx="4">
                  <c:v>December</c:v>
                </c:pt>
                <c:pt idx="5">
                  <c:v>January</c:v>
                </c:pt>
                <c:pt idx="6">
                  <c:v>February</c:v>
                </c:pt>
                <c:pt idx="7">
                  <c:v>March</c:v>
                </c:pt>
                <c:pt idx="8">
                  <c:v>March</c:v>
                </c:pt>
                <c:pt idx="9">
                  <c:v>April</c:v>
                </c:pt>
                <c:pt idx="10">
                  <c:v>May</c:v>
                </c:pt>
                <c:pt idx="11">
                  <c:v>End of Year</c:v>
                </c:pt>
              </c:strCache>
            </c:strRef>
          </c:cat>
          <c:val>
            <c:numRef>
              <c:f>Sheet1!$B$2:$B$13</c:f>
              <c:numCache>
                <c:formatCode>General</c:formatCode>
                <c:ptCount val="12"/>
                <c:pt idx="0">
                  <c:v>300</c:v>
                </c:pt>
                <c:pt idx="1">
                  <c:v>600</c:v>
                </c:pt>
                <c:pt idx="2">
                  <c:v>900</c:v>
                </c:pt>
                <c:pt idx="3">
                  <c:v>1200</c:v>
                </c:pt>
                <c:pt idx="4">
                  <c:v>1500</c:v>
                </c:pt>
                <c:pt idx="5">
                  <c:v>1650</c:v>
                </c:pt>
                <c:pt idx="6">
                  <c:v>1950</c:v>
                </c:pt>
                <c:pt idx="7">
                  <c:v>2250</c:v>
                </c:pt>
                <c:pt idx="8">
                  <c:v>2550</c:v>
                </c:pt>
                <c:pt idx="9">
                  <c:v>2850</c:v>
                </c:pt>
                <c:pt idx="10">
                  <c:v>3150</c:v>
                </c:pt>
                <c:pt idx="11">
                  <c:v>3300</c:v>
                </c:pt>
              </c:numCache>
            </c:numRef>
          </c:val>
          <c:smooth val="0"/>
          <c:extLst>
            <c:ext xmlns:c16="http://schemas.microsoft.com/office/drawing/2014/chart" uri="{C3380CC4-5D6E-409C-BE32-E72D297353CC}">
              <c16:uniqueId val="{00000000-6F43-4A44-A0BB-F7A863908A62}"/>
            </c:ext>
          </c:extLst>
        </c:ser>
        <c:ser>
          <c:idx val="1"/>
          <c:order val="1"/>
          <c:tx>
            <c:strRef>
              <c:f>Sheet1!$C$1</c:f>
              <c:strCache>
                <c:ptCount val="1"/>
                <c:pt idx="0">
                  <c:v>Award</c:v>
                </c:pt>
              </c:strCache>
            </c:strRef>
          </c:tx>
          <c:spPr>
            <a:ln w="31750" cap="rnd">
              <a:solidFill>
                <a:schemeClr val="accent3">
                  <a:lumMod val="50000"/>
                </a:schemeClr>
              </a:solidFill>
              <a:round/>
            </a:ln>
            <a:effectLst/>
          </c:spPr>
          <c:marker>
            <c:symbol val="circle"/>
            <c:size val="17"/>
            <c:spPr>
              <a:solidFill>
                <a:schemeClr val="accent3">
                  <a:lumMod val="50000"/>
                </a:schemeClr>
              </a:solidFill>
              <a:ln>
                <a:solidFill>
                  <a:schemeClr val="accent3">
                    <a:lumMod val="50000"/>
                  </a:schemeClr>
                </a:solidFill>
              </a:ln>
              <a:effectLst/>
            </c:spPr>
          </c:marker>
          <c:dLbls>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Sheet1!$A$2:$A$13</c:f>
              <c:strCache>
                <c:ptCount val="12"/>
                <c:pt idx="0">
                  <c:v>August</c:v>
                </c:pt>
                <c:pt idx="1">
                  <c:v>Sept</c:v>
                </c:pt>
                <c:pt idx="2">
                  <c:v>Oct</c:v>
                </c:pt>
                <c:pt idx="3">
                  <c:v>November</c:v>
                </c:pt>
                <c:pt idx="4">
                  <c:v>December</c:v>
                </c:pt>
                <c:pt idx="5">
                  <c:v>January</c:v>
                </c:pt>
                <c:pt idx="6">
                  <c:v>February</c:v>
                </c:pt>
                <c:pt idx="7">
                  <c:v>March</c:v>
                </c:pt>
                <c:pt idx="8">
                  <c:v>March</c:v>
                </c:pt>
                <c:pt idx="9">
                  <c:v>April</c:v>
                </c:pt>
                <c:pt idx="10">
                  <c:v>May</c:v>
                </c:pt>
                <c:pt idx="11">
                  <c:v>End of Year</c:v>
                </c:pt>
              </c:strCache>
            </c:strRef>
          </c:cat>
          <c:val>
            <c:numRef>
              <c:f>Sheet1!$C$2:$C$13</c:f>
              <c:numCache>
                <c:formatCode>General</c:formatCode>
                <c:ptCount val="12"/>
                <c:pt idx="0">
                  <c:v>3000</c:v>
                </c:pt>
                <c:pt idx="1">
                  <c:v>3000</c:v>
                </c:pt>
                <c:pt idx="2">
                  <c:v>3000</c:v>
                </c:pt>
                <c:pt idx="3">
                  <c:v>3000</c:v>
                </c:pt>
                <c:pt idx="4">
                  <c:v>3000</c:v>
                </c:pt>
                <c:pt idx="5">
                  <c:v>3000</c:v>
                </c:pt>
                <c:pt idx="6">
                  <c:v>3000</c:v>
                </c:pt>
                <c:pt idx="7">
                  <c:v>3000</c:v>
                </c:pt>
                <c:pt idx="8">
                  <c:v>3000</c:v>
                </c:pt>
                <c:pt idx="9">
                  <c:v>3000</c:v>
                </c:pt>
                <c:pt idx="10">
                  <c:v>3000</c:v>
                </c:pt>
                <c:pt idx="11">
                  <c:v>3000</c:v>
                </c:pt>
              </c:numCache>
            </c:numRef>
          </c:val>
          <c:smooth val="0"/>
          <c:extLst>
            <c:ext xmlns:c16="http://schemas.microsoft.com/office/drawing/2014/chart" uri="{C3380CC4-5D6E-409C-BE32-E72D297353CC}">
              <c16:uniqueId val="{00000001-6F43-4A44-A0BB-F7A863908A62}"/>
            </c:ext>
          </c:extLst>
        </c:ser>
        <c:ser>
          <c:idx val="2"/>
          <c:order val="2"/>
          <c:tx>
            <c:strRef>
              <c:f>Sheet1!$D$1</c:f>
              <c:strCache>
                <c:ptCount val="1"/>
                <c:pt idx="0">
                  <c:v>Overearnings</c:v>
                </c:pt>
              </c:strCache>
            </c:strRef>
          </c:tx>
          <c:spPr>
            <a:ln w="31750" cap="rnd">
              <a:solidFill>
                <a:schemeClr val="accent5"/>
              </a:solidFill>
              <a:round/>
            </a:ln>
            <a:effectLst/>
          </c:spPr>
          <c:marker>
            <c:symbol val="circle"/>
            <c:size val="17"/>
            <c:spPr>
              <a:solidFill>
                <a:schemeClr val="accent5"/>
              </a:solidFill>
              <a:ln>
                <a:noFill/>
              </a:ln>
              <a:effectLst/>
            </c:spPr>
          </c:marker>
          <c:dPt>
            <c:idx val="10"/>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5-6227-4EDA-85B4-0C1AE66940F8}"/>
              </c:ext>
            </c:extLst>
          </c:dPt>
          <c:dPt>
            <c:idx val="11"/>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7-6227-4EDA-85B4-0C1AE66940F8}"/>
              </c:ext>
            </c:extLst>
          </c:dPt>
          <c:dLbls>
            <c:dLbl>
              <c:idx val="1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227-4EDA-85B4-0C1AE66940F8}"/>
                </c:ext>
              </c:extLst>
            </c:dLbl>
            <c:dLbl>
              <c:idx val="1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227-4EDA-85B4-0C1AE66940F8}"/>
                </c:ext>
              </c:extLst>
            </c:dLbl>
            <c:spPr>
              <a:solidFill>
                <a:srgbClr val="0070C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Sheet1!$A$2:$A$13</c:f>
              <c:strCache>
                <c:ptCount val="12"/>
                <c:pt idx="0">
                  <c:v>August</c:v>
                </c:pt>
                <c:pt idx="1">
                  <c:v>Sept</c:v>
                </c:pt>
                <c:pt idx="2">
                  <c:v>Oct</c:v>
                </c:pt>
                <c:pt idx="3">
                  <c:v>November</c:v>
                </c:pt>
                <c:pt idx="4">
                  <c:v>December</c:v>
                </c:pt>
                <c:pt idx="5">
                  <c:v>January</c:v>
                </c:pt>
                <c:pt idx="6">
                  <c:v>February</c:v>
                </c:pt>
                <c:pt idx="7">
                  <c:v>March</c:v>
                </c:pt>
                <c:pt idx="8">
                  <c:v>March</c:v>
                </c:pt>
                <c:pt idx="9">
                  <c:v>April</c:v>
                </c:pt>
                <c:pt idx="10">
                  <c:v>May</c:v>
                </c:pt>
                <c:pt idx="11">
                  <c:v>End of Year</c:v>
                </c:pt>
              </c:strCache>
            </c:strRef>
          </c:cat>
          <c:val>
            <c:numRef>
              <c:f>Sheet1!$D$2:$D$13</c:f>
              <c:numCache>
                <c:formatCode>General</c:formatCode>
                <c:ptCount val="12"/>
                <c:pt idx="0">
                  <c:v>0</c:v>
                </c:pt>
                <c:pt idx="1">
                  <c:v>0</c:v>
                </c:pt>
                <c:pt idx="2">
                  <c:v>0</c:v>
                </c:pt>
                <c:pt idx="3">
                  <c:v>0</c:v>
                </c:pt>
                <c:pt idx="4">
                  <c:v>0</c:v>
                </c:pt>
                <c:pt idx="5">
                  <c:v>0</c:v>
                </c:pt>
                <c:pt idx="6">
                  <c:v>0</c:v>
                </c:pt>
                <c:pt idx="7">
                  <c:v>0</c:v>
                </c:pt>
                <c:pt idx="8">
                  <c:v>0</c:v>
                </c:pt>
                <c:pt idx="9">
                  <c:v>0</c:v>
                </c:pt>
                <c:pt idx="10">
                  <c:v>150</c:v>
                </c:pt>
                <c:pt idx="11">
                  <c:v>300</c:v>
                </c:pt>
              </c:numCache>
            </c:numRef>
          </c:val>
          <c:smooth val="0"/>
          <c:extLst>
            <c:ext xmlns:c16="http://schemas.microsoft.com/office/drawing/2014/chart" uri="{C3380CC4-5D6E-409C-BE32-E72D297353CC}">
              <c16:uniqueId val="{00000003-6F43-4A44-A0BB-F7A863908A62}"/>
            </c:ext>
          </c:extLst>
        </c:ser>
        <c:dLbls>
          <c:showLegendKey val="0"/>
          <c:showVal val="1"/>
          <c:showCatName val="0"/>
          <c:showSerName val="0"/>
          <c:showPercent val="0"/>
          <c:showBubbleSize val="0"/>
        </c:dLbls>
        <c:marker val="1"/>
        <c:smooth val="0"/>
        <c:axId val="360995256"/>
        <c:axId val="360994272"/>
      </c:lineChart>
      <c:catAx>
        <c:axId val="3609952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bg1">
                    <a:lumMod val="25000"/>
                  </a:schemeClr>
                </a:solidFill>
                <a:latin typeface="+mn-lt"/>
                <a:ea typeface="+mn-ea"/>
                <a:cs typeface="+mn-cs"/>
              </a:defRPr>
            </a:pPr>
            <a:endParaRPr lang="en-US"/>
          </a:p>
        </c:txPr>
        <c:crossAx val="360994272"/>
        <c:crosses val="autoZero"/>
        <c:auto val="1"/>
        <c:lblAlgn val="ctr"/>
        <c:lblOffset val="100"/>
        <c:noMultiLvlLbl val="0"/>
      </c:catAx>
      <c:valAx>
        <c:axId val="360994272"/>
        <c:scaling>
          <c:orientation val="minMax"/>
        </c:scaling>
        <c:delete val="1"/>
        <c:axPos val="l"/>
        <c:numFmt formatCode="General" sourceLinked="1"/>
        <c:majorTickMark val="none"/>
        <c:minorTickMark val="none"/>
        <c:tickLblPos val="nextTo"/>
        <c:crossAx val="360995256"/>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2017-18 </a:t>
            </a:r>
            <a:r>
              <a:rPr lang="en-US" sz="2800" dirty="0" smtClean="0"/>
              <a:t>Payroll Total</a:t>
            </a:r>
            <a:r>
              <a:rPr lang="en-US" sz="2800" baseline="0" dirty="0" smtClean="0"/>
              <a:t> By Month</a:t>
            </a:r>
            <a:r>
              <a:rPr lang="en-US" sz="2800" dirty="0" smtClean="0"/>
              <a:t> </a:t>
            </a:r>
            <a:endParaRPr lang="en-US" sz="2800"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3285024154589372E-2"/>
          <c:y val="0.18150791188333851"/>
          <c:w val="0.97342995169082125"/>
          <c:h val="0.67729710562475054"/>
        </c:manualLayout>
      </c:layout>
      <c:lineChart>
        <c:grouping val="standard"/>
        <c:varyColors val="0"/>
        <c:ser>
          <c:idx val="0"/>
          <c:order val="0"/>
          <c:tx>
            <c:strRef>
              <c:f>Sheet1!$B$1</c:f>
              <c:strCache>
                <c:ptCount val="1"/>
                <c:pt idx="0">
                  <c:v>Earnings</c:v>
                </c:pt>
              </c:strCache>
            </c:strRef>
          </c:tx>
          <c:spPr>
            <a:ln w="31750" cap="rnd">
              <a:solidFill>
                <a:srgbClr val="00B050"/>
              </a:solidFill>
              <a:round/>
            </a:ln>
            <a:effectLst/>
          </c:spPr>
          <c:marker>
            <c:symbol val="circle"/>
            <c:size val="17"/>
            <c:spPr>
              <a:solidFill>
                <a:srgbClr val="00B050"/>
              </a:solidFill>
              <a:ln>
                <a:solidFill>
                  <a:srgbClr val="00B050"/>
                </a:solidFill>
              </a:ln>
              <a:effectLst/>
            </c:spPr>
          </c:marker>
          <c:dPt>
            <c:idx val="10"/>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1-6227-4EDA-85B4-0C1AE66940F8}"/>
              </c:ext>
            </c:extLst>
          </c:dPt>
          <c:dPt>
            <c:idx val="11"/>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3-6227-4EDA-85B4-0C1AE66940F8}"/>
              </c:ext>
            </c:extLst>
          </c:dPt>
          <c:dLbls>
            <c:dLbl>
              <c:idx val="1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227-4EDA-85B4-0C1AE66940F8}"/>
                </c:ext>
              </c:extLst>
            </c:dLbl>
            <c:dLbl>
              <c:idx val="1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227-4EDA-85B4-0C1AE66940F8}"/>
                </c:ext>
              </c:extLst>
            </c:dLbl>
            <c:spPr>
              <a:solidFill>
                <a:srgbClr val="00B05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Sheet1!$A$2:$A$13</c:f>
              <c:strCache>
                <c:ptCount val="12"/>
                <c:pt idx="0">
                  <c:v>August</c:v>
                </c:pt>
                <c:pt idx="1">
                  <c:v>Sept</c:v>
                </c:pt>
                <c:pt idx="2">
                  <c:v>Oct</c:v>
                </c:pt>
                <c:pt idx="3">
                  <c:v>November</c:v>
                </c:pt>
                <c:pt idx="4">
                  <c:v>December</c:v>
                </c:pt>
                <c:pt idx="5">
                  <c:v>January</c:v>
                </c:pt>
                <c:pt idx="6">
                  <c:v>February</c:v>
                </c:pt>
                <c:pt idx="7">
                  <c:v>March</c:v>
                </c:pt>
                <c:pt idx="8">
                  <c:v>March</c:v>
                </c:pt>
                <c:pt idx="9">
                  <c:v>April</c:v>
                </c:pt>
                <c:pt idx="10">
                  <c:v>May</c:v>
                </c:pt>
                <c:pt idx="11">
                  <c:v>End of Year</c:v>
                </c:pt>
              </c:strCache>
            </c:strRef>
          </c:cat>
          <c:val>
            <c:numRef>
              <c:f>Sheet1!$B$2:$B$13</c:f>
              <c:numCache>
                <c:formatCode>General</c:formatCode>
                <c:ptCount val="12"/>
                <c:pt idx="0">
                  <c:v>300</c:v>
                </c:pt>
                <c:pt idx="1">
                  <c:v>600</c:v>
                </c:pt>
                <c:pt idx="2">
                  <c:v>900</c:v>
                </c:pt>
                <c:pt idx="3">
                  <c:v>1200</c:v>
                </c:pt>
                <c:pt idx="4">
                  <c:v>1500</c:v>
                </c:pt>
                <c:pt idx="5">
                  <c:v>1650</c:v>
                </c:pt>
                <c:pt idx="6">
                  <c:v>1950</c:v>
                </c:pt>
                <c:pt idx="7">
                  <c:v>2250</c:v>
                </c:pt>
                <c:pt idx="8">
                  <c:v>2550</c:v>
                </c:pt>
                <c:pt idx="9">
                  <c:v>2850</c:v>
                </c:pt>
                <c:pt idx="10">
                  <c:v>3150</c:v>
                </c:pt>
                <c:pt idx="11">
                  <c:v>3300</c:v>
                </c:pt>
              </c:numCache>
            </c:numRef>
          </c:val>
          <c:smooth val="0"/>
          <c:extLst>
            <c:ext xmlns:c16="http://schemas.microsoft.com/office/drawing/2014/chart" uri="{C3380CC4-5D6E-409C-BE32-E72D297353CC}">
              <c16:uniqueId val="{00000000-6F43-4A44-A0BB-F7A863908A62}"/>
            </c:ext>
          </c:extLst>
        </c:ser>
        <c:ser>
          <c:idx val="1"/>
          <c:order val="1"/>
          <c:tx>
            <c:strRef>
              <c:f>Sheet1!$C$1</c:f>
              <c:strCache>
                <c:ptCount val="1"/>
                <c:pt idx="0">
                  <c:v>Award</c:v>
                </c:pt>
              </c:strCache>
            </c:strRef>
          </c:tx>
          <c:spPr>
            <a:ln w="31750" cap="rnd">
              <a:solidFill>
                <a:schemeClr val="accent3">
                  <a:lumMod val="50000"/>
                </a:schemeClr>
              </a:solidFill>
              <a:round/>
            </a:ln>
            <a:effectLst/>
          </c:spPr>
          <c:marker>
            <c:symbol val="circle"/>
            <c:size val="17"/>
            <c:spPr>
              <a:solidFill>
                <a:schemeClr val="accent3">
                  <a:lumMod val="50000"/>
                </a:schemeClr>
              </a:solidFill>
              <a:ln>
                <a:solidFill>
                  <a:schemeClr val="accent3">
                    <a:lumMod val="50000"/>
                  </a:schemeClr>
                </a:solidFill>
              </a:ln>
              <a:effectLst/>
            </c:spPr>
          </c:marker>
          <c:dLbls>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Sheet1!$A$2:$A$13</c:f>
              <c:strCache>
                <c:ptCount val="12"/>
                <c:pt idx="0">
                  <c:v>August</c:v>
                </c:pt>
                <c:pt idx="1">
                  <c:v>Sept</c:v>
                </c:pt>
                <c:pt idx="2">
                  <c:v>Oct</c:v>
                </c:pt>
                <c:pt idx="3">
                  <c:v>November</c:v>
                </c:pt>
                <c:pt idx="4">
                  <c:v>December</c:v>
                </c:pt>
                <c:pt idx="5">
                  <c:v>January</c:v>
                </c:pt>
                <c:pt idx="6">
                  <c:v>February</c:v>
                </c:pt>
                <c:pt idx="7">
                  <c:v>March</c:v>
                </c:pt>
                <c:pt idx="8">
                  <c:v>March</c:v>
                </c:pt>
                <c:pt idx="9">
                  <c:v>April</c:v>
                </c:pt>
                <c:pt idx="10">
                  <c:v>May</c:v>
                </c:pt>
                <c:pt idx="11">
                  <c:v>End of Year</c:v>
                </c:pt>
              </c:strCache>
            </c:strRef>
          </c:cat>
          <c:val>
            <c:numRef>
              <c:f>Sheet1!$C$2:$C$13</c:f>
              <c:numCache>
                <c:formatCode>General</c:formatCode>
                <c:ptCount val="12"/>
                <c:pt idx="0">
                  <c:v>3000</c:v>
                </c:pt>
                <c:pt idx="1">
                  <c:v>3000</c:v>
                </c:pt>
                <c:pt idx="2">
                  <c:v>3000</c:v>
                </c:pt>
                <c:pt idx="3">
                  <c:v>3000</c:v>
                </c:pt>
                <c:pt idx="4">
                  <c:v>3000</c:v>
                </c:pt>
                <c:pt idx="5">
                  <c:v>3000</c:v>
                </c:pt>
                <c:pt idx="6">
                  <c:v>3000</c:v>
                </c:pt>
                <c:pt idx="7">
                  <c:v>3000</c:v>
                </c:pt>
                <c:pt idx="8">
                  <c:v>3000</c:v>
                </c:pt>
                <c:pt idx="9">
                  <c:v>3000</c:v>
                </c:pt>
                <c:pt idx="10">
                  <c:v>3000</c:v>
                </c:pt>
                <c:pt idx="11">
                  <c:v>3000</c:v>
                </c:pt>
              </c:numCache>
            </c:numRef>
          </c:val>
          <c:smooth val="0"/>
          <c:extLst>
            <c:ext xmlns:c16="http://schemas.microsoft.com/office/drawing/2014/chart" uri="{C3380CC4-5D6E-409C-BE32-E72D297353CC}">
              <c16:uniqueId val="{00000001-6F43-4A44-A0BB-F7A863908A62}"/>
            </c:ext>
          </c:extLst>
        </c:ser>
        <c:ser>
          <c:idx val="2"/>
          <c:order val="2"/>
          <c:tx>
            <c:strRef>
              <c:f>Sheet1!$D$1</c:f>
              <c:strCache>
                <c:ptCount val="1"/>
                <c:pt idx="0">
                  <c:v>Overearnings</c:v>
                </c:pt>
              </c:strCache>
            </c:strRef>
          </c:tx>
          <c:spPr>
            <a:ln w="31750" cap="rnd">
              <a:solidFill>
                <a:schemeClr val="accent5"/>
              </a:solidFill>
              <a:round/>
            </a:ln>
            <a:effectLst/>
          </c:spPr>
          <c:marker>
            <c:symbol val="circle"/>
            <c:size val="17"/>
            <c:spPr>
              <a:solidFill>
                <a:schemeClr val="accent5"/>
              </a:solidFill>
              <a:ln>
                <a:noFill/>
              </a:ln>
              <a:effectLst/>
            </c:spPr>
          </c:marker>
          <c:dPt>
            <c:idx val="10"/>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5-6227-4EDA-85B4-0C1AE66940F8}"/>
              </c:ext>
            </c:extLst>
          </c:dPt>
          <c:dPt>
            <c:idx val="11"/>
            <c:marker>
              <c:symbol val="circle"/>
              <c:size val="17"/>
              <c:spPr>
                <a:solidFill>
                  <a:srgbClr val="FF0000"/>
                </a:solidFill>
                <a:ln>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07-6227-4EDA-85B4-0C1AE66940F8}"/>
              </c:ext>
            </c:extLst>
          </c:dPt>
          <c:dLbls>
            <c:dLbl>
              <c:idx val="1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227-4EDA-85B4-0C1AE66940F8}"/>
                </c:ext>
              </c:extLst>
            </c:dLbl>
            <c:dLbl>
              <c:idx val="1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227-4EDA-85B4-0C1AE66940F8}"/>
                </c:ext>
              </c:extLst>
            </c:dLbl>
            <c:spPr>
              <a:solidFill>
                <a:srgbClr val="0070C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Sheet1!$A$2:$A$13</c:f>
              <c:strCache>
                <c:ptCount val="12"/>
                <c:pt idx="0">
                  <c:v>August</c:v>
                </c:pt>
                <c:pt idx="1">
                  <c:v>Sept</c:v>
                </c:pt>
                <c:pt idx="2">
                  <c:v>Oct</c:v>
                </c:pt>
                <c:pt idx="3">
                  <c:v>November</c:v>
                </c:pt>
                <c:pt idx="4">
                  <c:v>December</c:v>
                </c:pt>
                <c:pt idx="5">
                  <c:v>January</c:v>
                </c:pt>
                <c:pt idx="6">
                  <c:v>February</c:v>
                </c:pt>
                <c:pt idx="7">
                  <c:v>March</c:v>
                </c:pt>
                <c:pt idx="8">
                  <c:v>March</c:v>
                </c:pt>
                <c:pt idx="9">
                  <c:v>April</c:v>
                </c:pt>
                <c:pt idx="10">
                  <c:v>May</c:v>
                </c:pt>
                <c:pt idx="11">
                  <c:v>End of Year</c:v>
                </c:pt>
              </c:strCache>
            </c:strRef>
          </c:cat>
          <c:val>
            <c:numRef>
              <c:f>Sheet1!$D$2:$D$13</c:f>
              <c:numCache>
                <c:formatCode>General</c:formatCode>
                <c:ptCount val="12"/>
                <c:pt idx="0">
                  <c:v>0</c:v>
                </c:pt>
                <c:pt idx="1">
                  <c:v>0</c:v>
                </c:pt>
                <c:pt idx="2">
                  <c:v>0</c:v>
                </c:pt>
                <c:pt idx="3">
                  <c:v>0</c:v>
                </c:pt>
                <c:pt idx="4">
                  <c:v>0</c:v>
                </c:pt>
                <c:pt idx="5">
                  <c:v>0</c:v>
                </c:pt>
                <c:pt idx="6">
                  <c:v>0</c:v>
                </c:pt>
                <c:pt idx="7">
                  <c:v>0</c:v>
                </c:pt>
                <c:pt idx="8">
                  <c:v>0</c:v>
                </c:pt>
                <c:pt idx="9">
                  <c:v>0</c:v>
                </c:pt>
                <c:pt idx="10">
                  <c:v>150</c:v>
                </c:pt>
                <c:pt idx="11">
                  <c:v>300</c:v>
                </c:pt>
              </c:numCache>
            </c:numRef>
          </c:val>
          <c:smooth val="0"/>
          <c:extLst>
            <c:ext xmlns:c16="http://schemas.microsoft.com/office/drawing/2014/chart" uri="{C3380CC4-5D6E-409C-BE32-E72D297353CC}">
              <c16:uniqueId val="{00000003-6F43-4A44-A0BB-F7A863908A62}"/>
            </c:ext>
          </c:extLst>
        </c:ser>
        <c:dLbls>
          <c:showLegendKey val="0"/>
          <c:showVal val="1"/>
          <c:showCatName val="0"/>
          <c:showSerName val="0"/>
          <c:showPercent val="0"/>
          <c:showBubbleSize val="0"/>
        </c:dLbls>
        <c:marker val="1"/>
        <c:smooth val="0"/>
        <c:axId val="360995256"/>
        <c:axId val="360994272"/>
      </c:lineChart>
      <c:catAx>
        <c:axId val="3609952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bg1">
                    <a:lumMod val="25000"/>
                  </a:schemeClr>
                </a:solidFill>
                <a:latin typeface="+mn-lt"/>
                <a:ea typeface="+mn-ea"/>
                <a:cs typeface="+mn-cs"/>
              </a:defRPr>
            </a:pPr>
            <a:endParaRPr lang="en-US"/>
          </a:p>
        </c:txPr>
        <c:crossAx val="360994272"/>
        <c:crosses val="autoZero"/>
        <c:auto val="1"/>
        <c:lblAlgn val="ctr"/>
        <c:lblOffset val="100"/>
        <c:noMultiLvlLbl val="0"/>
      </c:catAx>
      <c:valAx>
        <c:axId val="360994272"/>
        <c:scaling>
          <c:orientation val="minMax"/>
        </c:scaling>
        <c:delete val="1"/>
        <c:axPos val="l"/>
        <c:numFmt formatCode="General" sourceLinked="1"/>
        <c:majorTickMark val="none"/>
        <c:minorTickMark val="none"/>
        <c:tickLblPos val="nextTo"/>
        <c:crossAx val="360995256"/>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a:t>Award Revision example</a:t>
            </a:r>
          </a:p>
        </c:rich>
      </c:tx>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Family Contribution</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Initial Award</c:v>
                </c:pt>
                <c:pt idx="1">
                  <c:v>Scholarship-Induced Overaward</c:v>
                </c:pt>
                <c:pt idx="2">
                  <c:v>Corrected Award</c:v>
                </c:pt>
              </c:strCache>
            </c:strRef>
          </c:cat>
          <c:val>
            <c:numRef>
              <c:f>Sheet1!$B$2:$B$4</c:f>
              <c:numCache>
                <c:formatCode>General</c:formatCode>
                <c:ptCount val="3"/>
                <c:pt idx="0">
                  <c:v>5000</c:v>
                </c:pt>
                <c:pt idx="1">
                  <c:v>5000</c:v>
                </c:pt>
                <c:pt idx="2">
                  <c:v>5000</c:v>
                </c:pt>
              </c:numCache>
            </c:numRef>
          </c:val>
          <c:extLst>
            <c:ext xmlns:c16="http://schemas.microsoft.com/office/drawing/2014/chart" uri="{C3380CC4-5D6E-409C-BE32-E72D297353CC}">
              <c16:uniqueId val="{00000000-4D6D-4AD4-A662-831CD5012D84}"/>
            </c:ext>
          </c:extLst>
        </c:ser>
        <c:ser>
          <c:idx val="1"/>
          <c:order val="1"/>
          <c:tx>
            <c:strRef>
              <c:f>Sheet1!$C$1</c:f>
              <c:strCache>
                <c:ptCount val="1"/>
                <c:pt idx="0">
                  <c:v>Grant</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Initial Award</c:v>
                </c:pt>
                <c:pt idx="1">
                  <c:v>Scholarship-Induced Overaward</c:v>
                </c:pt>
                <c:pt idx="2">
                  <c:v>Corrected Award</c:v>
                </c:pt>
              </c:strCache>
            </c:strRef>
          </c:cat>
          <c:val>
            <c:numRef>
              <c:f>Sheet1!$C$2:$C$4</c:f>
              <c:numCache>
                <c:formatCode>General</c:formatCode>
                <c:ptCount val="3"/>
                <c:pt idx="0">
                  <c:v>5000</c:v>
                </c:pt>
                <c:pt idx="1">
                  <c:v>5000</c:v>
                </c:pt>
                <c:pt idx="2">
                  <c:v>5000</c:v>
                </c:pt>
              </c:numCache>
            </c:numRef>
          </c:val>
          <c:extLst>
            <c:ext xmlns:c16="http://schemas.microsoft.com/office/drawing/2014/chart" uri="{C3380CC4-5D6E-409C-BE32-E72D297353CC}">
              <c16:uniqueId val="{00000001-4D6D-4AD4-A662-831CD5012D84}"/>
            </c:ext>
          </c:extLst>
        </c:ser>
        <c:ser>
          <c:idx val="2"/>
          <c:order val="2"/>
          <c:tx>
            <c:strRef>
              <c:f>Sheet1!$D$1</c:f>
              <c:strCache>
                <c:ptCount val="1"/>
                <c:pt idx="0">
                  <c:v>Work-Study</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Initial Award</c:v>
                </c:pt>
                <c:pt idx="1">
                  <c:v>Scholarship-Induced Overaward</c:v>
                </c:pt>
                <c:pt idx="2">
                  <c:v>Corrected Award</c:v>
                </c:pt>
              </c:strCache>
            </c:strRef>
          </c:cat>
          <c:val>
            <c:numRef>
              <c:f>Sheet1!$D$2:$D$4</c:f>
              <c:numCache>
                <c:formatCode>General</c:formatCode>
                <c:ptCount val="3"/>
                <c:pt idx="0">
                  <c:v>3000</c:v>
                </c:pt>
                <c:pt idx="1">
                  <c:v>3000</c:v>
                </c:pt>
                <c:pt idx="2">
                  <c:v>1500</c:v>
                </c:pt>
              </c:numCache>
            </c:numRef>
          </c:val>
          <c:extLst>
            <c:ext xmlns:c16="http://schemas.microsoft.com/office/drawing/2014/chart" uri="{C3380CC4-5D6E-409C-BE32-E72D297353CC}">
              <c16:uniqueId val="{00000002-4D6D-4AD4-A662-831CD5012D84}"/>
            </c:ext>
          </c:extLst>
        </c:ser>
        <c:ser>
          <c:idx val="3"/>
          <c:order val="3"/>
          <c:tx>
            <c:strRef>
              <c:f>Sheet1!$E$1</c:f>
              <c:strCache>
                <c:ptCount val="1"/>
                <c:pt idx="0">
                  <c:v>Scholarship</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Initial Award</c:v>
                </c:pt>
                <c:pt idx="1">
                  <c:v>Scholarship-Induced Overaward</c:v>
                </c:pt>
                <c:pt idx="2">
                  <c:v>Corrected Award</c:v>
                </c:pt>
              </c:strCache>
            </c:strRef>
          </c:cat>
          <c:val>
            <c:numRef>
              <c:f>Sheet1!$E$2:$E$4</c:f>
              <c:numCache>
                <c:formatCode>General</c:formatCode>
                <c:ptCount val="3"/>
                <c:pt idx="0">
                  <c:v>0</c:v>
                </c:pt>
                <c:pt idx="1">
                  <c:v>1500</c:v>
                </c:pt>
                <c:pt idx="2">
                  <c:v>1500</c:v>
                </c:pt>
              </c:numCache>
            </c:numRef>
          </c:val>
          <c:extLst>
            <c:ext xmlns:c16="http://schemas.microsoft.com/office/drawing/2014/chart" uri="{C3380CC4-5D6E-409C-BE32-E72D297353CC}">
              <c16:uniqueId val="{00000003-4D6D-4AD4-A662-831CD5012D84}"/>
            </c:ext>
          </c:extLst>
        </c:ser>
        <c:dLbls>
          <c:dLblPos val="ctr"/>
          <c:showLegendKey val="0"/>
          <c:showVal val="1"/>
          <c:showCatName val="0"/>
          <c:showSerName val="0"/>
          <c:showPercent val="0"/>
          <c:showBubbleSize val="0"/>
        </c:dLbls>
        <c:gapWidth val="50"/>
        <c:overlap val="100"/>
        <c:axId val="428355864"/>
        <c:axId val="428355536"/>
      </c:barChart>
      <c:catAx>
        <c:axId val="42835586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355536"/>
        <c:crosses val="autoZero"/>
        <c:auto val="1"/>
        <c:lblAlgn val="ctr"/>
        <c:lblOffset val="100"/>
        <c:noMultiLvlLbl val="0"/>
      </c:catAx>
      <c:valAx>
        <c:axId val="428355536"/>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Total Aid</a:t>
                </a:r>
              </a:p>
            </c:rich>
          </c:tx>
          <c:layout>
            <c:manualLayout>
              <c:xMode val="edge"/>
              <c:yMode val="edge"/>
              <c:x val="0.14460443286596877"/>
              <c:y val="0.31656181186339954"/>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35586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082A8-91B9-4613-8801-F5D23000122A}"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BA331459-183F-4960-91B6-C76188D686B0}">
      <dgm:prSet phldrT="[Text]" custT="1"/>
      <dgm:spPr/>
      <dgm:t>
        <a:bodyPr/>
        <a:lstStyle/>
        <a:p>
          <a:r>
            <a:rPr lang="en-US" sz="2600" dirty="0" smtClean="0"/>
            <a:t>Previous Balances</a:t>
          </a:r>
        </a:p>
        <a:p>
          <a:r>
            <a:rPr lang="en-US" sz="2000" dirty="0" smtClean="0"/>
            <a:t>(Prior Reconciliation)</a:t>
          </a:r>
          <a:endParaRPr lang="en-US" sz="2000" dirty="0"/>
        </a:p>
      </dgm:t>
    </dgm:pt>
    <dgm:pt modelId="{D0383F2C-5DE5-4856-8643-7EED5F59AA32}" type="parTrans" cxnId="{CF80A77C-444D-478E-B1B5-18DFD3F6F0E8}">
      <dgm:prSet/>
      <dgm:spPr/>
      <dgm:t>
        <a:bodyPr/>
        <a:lstStyle/>
        <a:p>
          <a:endParaRPr lang="en-US"/>
        </a:p>
      </dgm:t>
    </dgm:pt>
    <dgm:pt modelId="{B02515A6-7338-482D-8520-4FD7BB75F9F2}" type="sibTrans" cxnId="{CF80A77C-444D-478E-B1B5-18DFD3F6F0E8}">
      <dgm:prSet/>
      <dgm:spPr/>
      <dgm:t>
        <a:bodyPr/>
        <a:lstStyle/>
        <a:p>
          <a:endParaRPr lang="en-US"/>
        </a:p>
      </dgm:t>
    </dgm:pt>
    <dgm:pt modelId="{AAC95D35-17B3-4FC4-9CB3-7B718DDD3882}">
      <dgm:prSet phldrT="[Text]" custT="1"/>
      <dgm:spPr/>
      <dgm:t>
        <a:bodyPr/>
        <a:lstStyle/>
        <a:p>
          <a:r>
            <a:rPr lang="en-US" sz="3100" dirty="0" smtClean="0"/>
            <a:t>Employment Data</a:t>
          </a:r>
        </a:p>
        <a:p>
          <a:r>
            <a:rPr lang="en-US" sz="2400" dirty="0" smtClean="0"/>
            <a:t>(</a:t>
          </a:r>
          <a:r>
            <a:rPr lang="en-US" sz="2400" dirty="0" err="1" smtClean="0"/>
            <a:t>JobX</a:t>
          </a:r>
          <a:r>
            <a:rPr lang="en-US" sz="2400" dirty="0" smtClean="0"/>
            <a:t>)</a:t>
          </a:r>
          <a:endParaRPr lang="en-US" sz="2400" dirty="0"/>
        </a:p>
      </dgm:t>
    </dgm:pt>
    <dgm:pt modelId="{8D5B78CA-3A86-4F8C-95FA-37ABBE1DF4EF}" type="parTrans" cxnId="{9AC505AF-056B-4207-A699-FE4DDE86A6DA}">
      <dgm:prSet/>
      <dgm:spPr/>
      <dgm:t>
        <a:bodyPr/>
        <a:lstStyle/>
        <a:p>
          <a:endParaRPr lang="en-US"/>
        </a:p>
      </dgm:t>
    </dgm:pt>
    <dgm:pt modelId="{70DE177C-A97F-4D0A-BD73-88C73EF30D03}" type="sibTrans" cxnId="{9AC505AF-056B-4207-A699-FE4DDE86A6DA}">
      <dgm:prSet/>
      <dgm:spPr/>
      <dgm:t>
        <a:bodyPr/>
        <a:lstStyle/>
        <a:p>
          <a:endParaRPr lang="en-US"/>
        </a:p>
      </dgm:t>
    </dgm:pt>
    <dgm:pt modelId="{989BF1E7-50A2-4AC9-A6E5-194FB3FA19DB}">
      <dgm:prSet phldrT="[Text]" custT="1"/>
      <dgm:spPr/>
      <dgm:t>
        <a:bodyPr/>
        <a:lstStyle/>
        <a:p>
          <a:r>
            <a:rPr lang="en-US" sz="3100" dirty="0" smtClean="0"/>
            <a:t>Payroll Data</a:t>
          </a:r>
        </a:p>
        <a:p>
          <a:r>
            <a:rPr lang="en-US" sz="2000" dirty="0" smtClean="0"/>
            <a:t>(Accounting)</a:t>
          </a:r>
          <a:endParaRPr lang="en-US" sz="2000" dirty="0"/>
        </a:p>
      </dgm:t>
    </dgm:pt>
    <dgm:pt modelId="{2019CEBC-9EED-43FA-816D-1D22D1C5583E}" type="parTrans" cxnId="{1C37B23D-62D5-4538-A73F-FC05774A754F}">
      <dgm:prSet/>
      <dgm:spPr/>
      <dgm:t>
        <a:bodyPr/>
        <a:lstStyle/>
        <a:p>
          <a:endParaRPr lang="en-US"/>
        </a:p>
      </dgm:t>
    </dgm:pt>
    <dgm:pt modelId="{14FEAC0D-01B8-4F25-89D6-76C58C64180A}" type="sibTrans" cxnId="{1C37B23D-62D5-4538-A73F-FC05774A754F}">
      <dgm:prSet/>
      <dgm:spPr/>
      <dgm:t>
        <a:bodyPr/>
        <a:lstStyle/>
        <a:p>
          <a:endParaRPr lang="en-US"/>
        </a:p>
      </dgm:t>
    </dgm:pt>
    <dgm:pt modelId="{028C6D2B-9E54-46FB-B5C1-12E763F66147}">
      <dgm:prSet phldrT="[Text]"/>
      <dgm:spPr/>
      <dgm:t>
        <a:bodyPr/>
        <a:lstStyle/>
        <a:p>
          <a:r>
            <a:rPr lang="en-US" dirty="0" smtClean="0"/>
            <a:t>Reconciliation Workbook</a:t>
          </a:r>
          <a:endParaRPr lang="en-US" dirty="0"/>
        </a:p>
      </dgm:t>
    </dgm:pt>
    <dgm:pt modelId="{6C70EEF8-54C7-47E8-B394-30262D7D5FC8}" type="parTrans" cxnId="{D17F5CD7-5539-4732-858E-40A7D60775E2}">
      <dgm:prSet/>
      <dgm:spPr/>
      <dgm:t>
        <a:bodyPr/>
        <a:lstStyle/>
        <a:p>
          <a:endParaRPr lang="en-US"/>
        </a:p>
      </dgm:t>
    </dgm:pt>
    <dgm:pt modelId="{07C578D7-FF2D-4AC9-8B8C-788928C9D65E}" type="sibTrans" cxnId="{D17F5CD7-5539-4732-858E-40A7D60775E2}">
      <dgm:prSet/>
      <dgm:spPr/>
      <dgm:t>
        <a:bodyPr/>
        <a:lstStyle/>
        <a:p>
          <a:endParaRPr lang="en-US"/>
        </a:p>
      </dgm:t>
    </dgm:pt>
    <dgm:pt modelId="{ACF6CF36-A6A2-4898-82FB-6BFCE7F4C220}" type="pres">
      <dgm:prSet presAssocID="{9FC082A8-91B9-4613-8801-F5D23000122A}" presName="cycle" presStyleCnt="0">
        <dgm:presLayoutVars>
          <dgm:chMax val="1"/>
          <dgm:dir/>
          <dgm:animLvl val="ctr"/>
          <dgm:resizeHandles val="exact"/>
        </dgm:presLayoutVars>
      </dgm:prSet>
      <dgm:spPr/>
      <dgm:t>
        <a:bodyPr/>
        <a:lstStyle/>
        <a:p>
          <a:endParaRPr lang="en-US"/>
        </a:p>
      </dgm:t>
    </dgm:pt>
    <dgm:pt modelId="{9CE4D15B-CD3C-4E6A-AF67-4DB3E16CA73E}" type="pres">
      <dgm:prSet presAssocID="{028C6D2B-9E54-46FB-B5C1-12E763F66147}" presName="centerShape" presStyleLbl="node0" presStyleIdx="0" presStyleCnt="1"/>
      <dgm:spPr/>
      <dgm:t>
        <a:bodyPr/>
        <a:lstStyle/>
        <a:p>
          <a:endParaRPr lang="en-US"/>
        </a:p>
      </dgm:t>
    </dgm:pt>
    <dgm:pt modelId="{26053A0A-74B3-47CE-AAE2-403F33B6521F}" type="pres">
      <dgm:prSet presAssocID="{2019CEBC-9EED-43FA-816D-1D22D1C5583E}" presName="parTrans" presStyleLbl="bgSibTrans2D1" presStyleIdx="0" presStyleCnt="3"/>
      <dgm:spPr/>
      <dgm:t>
        <a:bodyPr/>
        <a:lstStyle/>
        <a:p>
          <a:endParaRPr lang="en-US"/>
        </a:p>
      </dgm:t>
    </dgm:pt>
    <dgm:pt modelId="{07417072-B82A-4B0F-8A0A-E31AF23BC1F8}" type="pres">
      <dgm:prSet presAssocID="{989BF1E7-50A2-4AC9-A6E5-194FB3FA19DB}" presName="node" presStyleLbl="node1" presStyleIdx="0" presStyleCnt="3">
        <dgm:presLayoutVars>
          <dgm:bulletEnabled val="1"/>
        </dgm:presLayoutVars>
      </dgm:prSet>
      <dgm:spPr/>
      <dgm:t>
        <a:bodyPr/>
        <a:lstStyle/>
        <a:p>
          <a:endParaRPr lang="en-US"/>
        </a:p>
      </dgm:t>
    </dgm:pt>
    <dgm:pt modelId="{561B54AD-E850-4FF3-A4B8-6E0625956891}" type="pres">
      <dgm:prSet presAssocID="{D0383F2C-5DE5-4856-8643-7EED5F59AA32}" presName="parTrans" presStyleLbl="bgSibTrans2D1" presStyleIdx="1" presStyleCnt="3"/>
      <dgm:spPr/>
      <dgm:t>
        <a:bodyPr/>
        <a:lstStyle/>
        <a:p>
          <a:endParaRPr lang="en-US"/>
        </a:p>
      </dgm:t>
    </dgm:pt>
    <dgm:pt modelId="{E61F0CE3-0A8B-46F9-962F-1AADA43DC8A4}" type="pres">
      <dgm:prSet presAssocID="{BA331459-183F-4960-91B6-C76188D686B0}" presName="node" presStyleLbl="node1" presStyleIdx="1" presStyleCnt="3">
        <dgm:presLayoutVars>
          <dgm:bulletEnabled val="1"/>
        </dgm:presLayoutVars>
      </dgm:prSet>
      <dgm:spPr/>
      <dgm:t>
        <a:bodyPr/>
        <a:lstStyle/>
        <a:p>
          <a:endParaRPr lang="en-US"/>
        </a:p>
      </dgm:t>
    </dgm:pt>
    <dgm:pt modelId="{9BCF79F6-FA9E-4F4B-9B96-59250290E7C4}" type="pres">
      <dgm:prSet presAssocID="{8D5B78CA-3A86-4F8C-95FA-37ABBE1DF4EF}" presName="parTrans" presStyleLbl="bgSibTrans2D1" presStyleIdx="2" presStyleCnt="3"/>
      <dgm:spPr/>
      <dgm:t>
        <a:bodyPr/>
        <a:lstStyle/>
        <a:p>
          <a:endParaRPr lang="en-US"/>
        </a:p>
      </dgm:t>
    </dgm:pt>
    <dgm:pt modelId="{22272A7F-8CCA-4F74-9F95-67996A74641F}" type="pres">
      <dgm:prSet presAssocID="{AAC95D35-17B3-4FC4-9CB3-7B718DDD3882}" presName="node" presStyleLbl="node1" presStyleIdx="2" presStyleCnt="3">
        <dgm:presLayoutVars>
          <dgm:bulletEnabled val="1"/>
        </dgm:presLayoutVars>
      </dgm:prSet>
      <dgm:spPr/>
      <dgm:t>
        <a:bodyPr/>
        <a:lstStyle/>
        <a:p>
          <a:endParaRPr lang="en-US"/>
        </a:p>
      </dgm:t>
    </dgm:pt>
  </dgm:ptLst>
  <dgm:cxnLst>
    <dgm:cxn modelId="{1C37B23D-62D5-4538-A73F-FC05774A754F}" srcId="{028C6D2B-9E54-46FB-B5C1-12E763F66147}" destId="{989BF1E7-50A2-4AC9-A6E5-194FB3FA19DB}" srcOrd="0" destOrd="0" parTransId="{2019CEBC-9EED-43FA-816D-1D22D1C5583E}" sibTransId="{14FEAC0D-01B8-4F25-89D6-76C58C64180A}"/>
    <dgm:cxn modelId="{9C105417-D660-4917-A492-36FAF1C36B5E}" type="presOf" srcId="{9FC082A8-91B9-4613-8801-F5D23000122A}" destId="{ACF6CF36-A6A2-4898-82FB-6BFCE7F4C220}" srcOrd="0" destOrd="0" presId="urn:microsoft.com/office/officeart/2005/8/layout/radial4"/>
    <dgm:cxn modelId="{C13B22B9-53DA-4E2A-B105-9A8C36E27368}" type="presOf" srcId="{989BF1E7-50A2-4AC9-A6E5-194FB3FA19DB}" destId="{07417072-B82A-4B0F-8A0A-E31AF23BC1F8}" srcOrd="0" destOrd="0" presId="urn:microsoft.com/office/officeart/2005/8/layout/radial4"/>
    <dgm:cxn modelId="{E97EDFBE-22E5-4334-9DB8-1BB67C7FB7A7}" type="presOf" srcId="{8D5B78CA-3A86-4F8C-95FA-37ABBE1DF4EF}" destId="{9BCF79F6-FA9E-4F4B-9B96-59250290E7C4}" srcOrd="0" destOrd="0" presId="urn:microsoft.com/office/officeart/2005/8/layout/radial4"/>
    <dgm:cxn modelId="{9AC505AF-056B-4207-A699-FE4DDE86A6DA}" srcId="{028C6D2B-9E54-46FB-B5C1-12E763F66147}" destId="{AAC95D35-17B3-4FC4-9CB3-7B718DDD3882}" srcOrd="2" destOrd="0" parTransId="{8D5B78CA-3A86-4F8C-95FA-37ABBE1DF4EF}" sibTransId="{70DE177C-A97F-4D0A-BD73-88C73EF30D03}"/>
    <dgm:cxn modelId="{CF80A77C-444D-478E-B1B5-18DFD3F6F0E8}" srcId="{028C6D2B-9E54-46FB-B5C1-12E763F66147}" destId="{BA331459-183F-4960-91B6-C76188D686B0}" srcOrd="1" destOrd="0" parTransId="{D0383F2C-5DE5-4856-8643-7EED5F59AA32}" sibTransId="{B02515A6-7338-482D-8520-4FD7BB75F9F2}"/>
    <dgm:cxn modelId="{3156A088-3B81-4BF0-9928-20A54AFA0D59}" type="presOf" srcId="{BA331459-183F-4960-91B6-C76188D686B0}" destId="{E61F0CE3-0A8B-46F9-962F-1AADA43DC8A4}" srcOrd="0" destOrd="0" presId="urn:microsoft.com/office/officeart/2005/8/layout/radial4"/>
    <dgm:cxn modelId="{E1021460-C3EA-4E9C-AFB8-60FB5E4330E5}" type="presOf" srcId="{AAC95D35-17B3-4FC4-9CB3-7B718DDD3882}" destId="{22272A7F-8CCA-4F74-9F95-67996A74641F}" srcOrd="0" destOrd="0" presId="urn:microsoft.com/office/officeart/2005/8/layout/radial4"/>
    <dgm:cxn modelId="{D17F5CD7-5539-4732-858E-40A7D60775E2}" srcId="{9FC082A8-91B9-4613-8801-F5D23000122A}" destId="{028C6D2B-9E54-46FB-B5C1-12E763F66147}" srcOrd="0" destOrd="0" parTransId="{6C70EEF8-54C7-47E8-B394-30262D7D5FC8}" sibTransId="{07C578D7-FF2D-4AC9-8B8C-788928C9D65E}"/>
    <dgm:cxn modelId="{E91866ED-9A79-435B-BD7A-5872A99BDDBE}" type="presOf" srcId="{028C6D2B-9E54-46FB-B5C1-12E763F66147}" destId="{9CE4D15B-CD3C-4E6A-AF67-4DB3E16CA73E}" srcOrd="0" destOrd="0" presId="urn:microsoft.com/office/officeart/2005/8/layout/radial4"/>
    <dgm:cxn modelId="{FC50A425-D4E5-4BE4-9153-DD9564BBA125}" type="presOf" srcId="{2019CEBC-9EED-43FA-816D-1D22D1C5583E}" destId="{26053A0A-74B3-47CE-AAE2-403F33B6521F}" srcOrd="0" destOrd="0" presId="urn:microsoft.com/office/officeart/2005/8/layout/radial4"/>
    <dgm:cxn modelId="{F861C127-0390-4B81-A260-15994612F4B9}" type="presOf" srcId="{D0383F2C-5DE5-4856-8643-7EED5F59AA32}" destId="{561B54AD-E850-4FF3-A4B8-6E0625956891}" srcOrd="0" destOrd="0" presId="urn:microsoft.com/office/officeart/2005/8/layout/radial4"/>
    <dgm:cxn modelId="{99964BDC-5237-4BBA-A05E-F6C6A28CE91E}" type="presParOf" srcId="{ACF6CF36-A6A2-4898-82FB-6BFCE7F4C220}" destId="{9CE4D15B-CD3C-4E6A-AF67-4DB3E16CA73E}" srcOrd="0" destOrd="0" presId="urn:microsoft.com/office/officeart/2005/8/layout/radial4"/>
    <dgm:cxn modelId="{EBB6AEF4-E692-4737-BF6F-16E5026755DB}" type="presParOf" srcId="{ACF6CF36-A6A2-4898-82FB-6BFCE7F4C220}" destId="{26053A0A-74B3-47CE-AAE2-403F33B6521F}" srcOrd="1" destOrd="0" presId="urn:microsoft.com/office/officeart/2005/8/layout/radial4"/>
    <dgm:cxn modelId="{3F391C6D-AA69-4A8F-A5E2-6A65D66F8FA6}" type="presParOf" srcId="{ACF6CF36-A6A2-4898-82FB-6BFCE7F4C220}" destId="{07417072-B82A-4B0F-8A0A-E31AF23BC1F8}" srcOrd="2" destOrd="0" presId="urn:microsoft.com/office/officeart/2005/8/layout/radial4"/>
    <dgm:cxn modelId="{968B7ABE-7E18-4ACD-BD6F-61E5D8849F14}" type="presParOf" srcId="{ACF6CF36-A6A2-4898-82FB-6BFCE7F4C220}" destId="{561B54AD-E850-4FF3-A4B8-6E0625956891}" srcOrd="3" destOrd="0" presId="urn:microsoft.com/office/officeart/2005/8/layout/radial4"/>
    <dgm:cxn modelId="{0A5C4672-49CC-4F6E-A9B5-61E6CD9FA177}" type="presParOf" srcId="{ACF6CF36-A6A2-4898-82FB-6BFCE7F4C220}" destId="{E61F0CE3-0A8B-46F9-962F-1AADA43DC8A4}" srcOrd="4" destOrd="0" presId="urn:microsoft.com/office/officeart/2005/8/layout/radial4"/>
    <dgm:cxn modelId="{F4AC99CC-4926-421F-96E1-26384C3CD16E}" type="presParOf" srcId="{ACF6CF36-A6A2-4898-82FB-6BFCE7F4C220}" destId="{9BCF79F6-FA9E-4F4B-9B96-59250290E7C4}" srcOrd="5" destOrd="0" presId="urn:microsoft.com/office/officeart/2005/8/layout/radial4"/>
    <dgm:cxn modelId="{6A471C94-92B1-4DCE-B2E5-78E62524AC6B}" type="presParOf" srcId="{ACF6CF36-A6A2-4898-82FB-6BFCE7F4C220}" destId="{22272A7F-8CCA-4F74-9F95-67996A74641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BD8B6-7B08-45DB-AD99-E16703DE67B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63CC7925-F211-4BA9-AC3A-AED480971C00}">
      <dgm:prSet/>
      <dgm:spPr/>
      <dgm:t>
        <a:bodyPr/>
        <a:lstStyle/>
        <a:p>
          <a:pPr rtl="0"/>
          <a:r>
            <a:rPr lang="en-US" dirty="0" smtClean="0"/>
            <a:t>Updated </a:t>
          </a:r>
          <a:r>
            <a:rPr lang="en-US" dirty="0" err="1" smtClean="0"/>
            <a:t>JobX</a:t>
          </a:r>
          <a:r>
            <a:rPr lang="en-US" dirty="0" smtClean="0"/>
            <a:t> Fields</a:t>
          </a:r>
          <a:endParaRPr lang="en-US" dirty="0"/>
        </a:p>
      </dgm:t>
    </dgm:pt>
    <dgm:pt modelId="{2B375F5D-24CD-4D2D-A39C-931E5C3D9A9E}" type="parTrans" cxnId="{C639F054-768D-40BD-9CD0-D6FC25717C79}">
      <dgm:prSet/>
      <dgm:spPr/>
      <dgm:t>
        <a:bodyPr/>
        <a:lstStyle/>
        <a:p>
          <a:endParaRPr lang="en-US"/>
        </a:p>
      </dgm:t>
    </dgm:pt>
    <dgm:pt modelId="{06700C1F-4E9F-4458-941F-5C5ECD61A7BF}" type="sibTrans" cxnId="{C639F054-768D-40BD-9CD0-D6FC25717C79}">
      <dgm:prSet/>
      <dgm:spPr/>
      <dgm:t>
        <a:bodyPr/>
        <a:lstStyle/>
        <a:p>
          <a:endParaRPr lang="en-US"/>
        </a:p>
      </dgm:t>
    </dgm:pt>
    <dgm:pt modelId="{D6DB370E-5C44-4ADA-AB78-654543715E42}">
      <dgm:prSet/>
      <dgm:spPr/>
      <dgm:t>
        <a:bodyPr/>
        <a:lstStyle/>
        <a:p>
          <a:pPr rtl="0"/>
          <a:r>
            <a:rPr lang="en-US" dirty="0" smtClean="0"/>
            <a:t>New optional fields for hours/day for each day of the week</a:t>
          </a:r>
          <a:endParaRPr lang="en-US" dirty="0"/>
        </a:p>
      </dgm:t>
    </dgm:pt>
    <dgm:pt modelId="{CC38CC23-B761-47E5-9657-7B02087472AA}" type="parTrans" cxnId="{F812AAA7-10E8-4DFB-9D76-E8867F8EA2A3}">
      <dgm:prSet/>
      <dgm:spPr/>
      <dgm:t>
        <a:bodyPr/>
        <a:lstStyle/>
        <a:p>
          <a:endParaRPr lang="en-US"/>
        </a:p>
      </dgm:t>
    </dgm:pt>
    <dgm:pt modelId="{090019E7-F92B-4D5F-B17B-2E73A71FA311}" type="sibTrans" cxnId="{F812AAA7-10E8-4DFB-9D76-E8867F8EA2A3}">
      <dgm:prSet/>
      <dgm:spPr/>
      <dgm:t>
        <a:bodyPr/>
        <a:lstStyle/>
        <a:p>
          <a:endParaRPr lang="en-US"/>
        </a:p>
      </dgm:t>
    </dgm:pt>
    <dgm:pt modelId="{E8EAB133-AD07-488A-98FA-D8F8B21E045D}">
      <dgm:prSet/>
      <dgm:spPr/>
      <dgm:t>
        <a:bodyPr/>
        <a:lstStyle/>
        <a:p>
          <a:pPr rtl="0"/>
          <a:r>
            <a:rPr lang="en-US" dirty="0" smtClean="0"/>
            <a:t>Spring Jobs</a:t>
          </a:r>
          <a:endParaRPr lang="en-US" dirty="0"/>
        </a:p>
      </dgm:t>
    </dgm:pt>
    <dgm:pt modelId="{72CB7E98-6EF3-4403-8147-EB8DBD4028CD}" type="parTrans" cxnId="{D2105618-33AE-4E80-B21A-C2F9405E2919}">
      <dgm:prSet/>
      <dgm:spPr/>
      <dgm:t>
        <a:bodyPr/>
        <a:lstStyle/>
        <a:p>
          <a:endParaRPr lang="en-US"/>
        </a:p>
      </dgm:t>
    </dgm:pt>
    <dgm:pt modelId="{57954799-A573-40ED-95FB-1EC378CE560A}" type="sibTrans" cxnId="{D2105618-33AE-4E80-B21A-C2F9405E2919}">
      <dgm:prSet/>
      <dgm:spPr/>
      <dgm:t>
        <a:bodyPr/>
        <a:lstStyle/>
        <a:p>
          <a:endParaRPr lang="en-US"/>
        </a:p>
      </dgm:t>
    </dgm:pt>
    <dgm:pt modelId="{93A0742C-07F2-4A54-A73E-2DE860205118}">
      <dgm:prSet/>
      <dgm:spPr/>
      <dgm:t>
        <a:bodyPr/>
        <a:lstStyle/>
        <a:p>
          <a:pPr rtl="0"/>
          <a:r>
            <a:rPr lang="en-US" dirty="0" smtClean="0"/>
            <a:t>Open for submission and being reviewed multiple times every week</a:t>
          </a:r>
          <a:endParaRPr lang="en-US" dirty="0"/>
        </a:p>
      </dgm:t>
    </dgm:pt>
    <dgm:pt modelId="{FC38987B-D000-4462-A2A8-93C3B0AED5AE}" type="parTrans" cxnId="{042D51F7-735A-46CA-BD11-E319A2BA1AD9}">
      <dgm:prSet/>
      <dgm:spPr/>
      <dgm:t>
        <a:bodyPr/>
        <a:lstStyle/>
        <a:p>
          <a:endParaRPr lang="en-US"/>
        </a:p>
      </dgm:t>
    </dgm:pt>
    <dgm:pt modelId="{B48EB80A-94D5-45E2-AF94-2A0791A95105}" type="sibTrans" cxnId="{042D51F7-735A-46CA-BD11-E319A2BA1AD9}">
      <dgm:prSet/>
      <dgm:spPr/>
      <dgm:t>
        <a:bodyPr/>
        <a:lstStyle/>
        <a:p>
          <a:endParaRPr lang="en-US"/>
        </a:p>
      </dgm:t>
    </dgm:pt>
    <dgm:pt modelId="{2AEB7E8E-9628-431A-B4DD-84F00854DEE1}">
      <dgm:prSet/>
      <dgm:spPr/>
      <dgm:t>
        <a:bodyPr/>
        <a:lstStyle/>
        <a:p>
          <a:pPr rtl="0"/>
          <a:r>
            <a:rPr lang="en-US" dirty="0" smtClean="0"/>
            <a:t>Please make sure to create new Spring-only jobs as current Academic Year (i.e. Fall/Spring jobs can not be approved.</a:t>
          </a:r>
          <a:endParaRPr lang="en-US" dirty="0"/>
        </a:p>
      </dgm:t>
    </dgm:pt>
    <dgm:pt modelId="{7620B08A-7B3F-4CC4-8DA1-21E6777A0DAD}" type="parTrans" cxnId="{FEC23983-A9B8-4D03-8F45-FAF09D92DB81}">
      <dgm:prSet/>
      <dgm:spPr/>
      <dgm:t>
        <a:bodyPr/>
        <a:lstStyle/>
        <a:p>
          <a:endParaRPr lang="en-US"/>
        </a:p>
      </dgm:t>
    </dgm:pt>
    <dgm:pt modelId="{DE906DD1-B86A-42B7-AFD1-243A9785406A}" type="sibTrans" cxnId="{FEC23983-A9B8-4D03-8F45-FAF09D92DB81}">
      <dgm:prSet/>
      <dgm:spPr/>
      <dgm:t>
        <a:bodyPr/>
        <a:lstStyle/>
        <a:p>
          <a:endParaRPr lang="en-US"/>
        </a:p>
      </dgm:t>
    </dgm:pt>
    <dgm:pt modelId="{8A861D74-FAEE-408B-AEAA-02157FBB12AE}">
      <dgm:prSet/>
      <dgm:spPr/>
      <dgm:t>
        <a:bodyPr/>
        <a:lstStyle/>
        <a:p>
          <a:pPr rtl="0"/>
          <a:r>
            <a:rPr lang="en-US" dirty="0" smtClean="0"/>
            <a:t>Feel free to copy and paste content from Fall/Academic Year jobs </a:t>
          </a:r>
          <a:endParaRPr lang="en-US" dirty="0"/>
        </a:p>
      </dgm:t>
    </dgm:pt>
    <dgm:pt modelId="{3321473E-EF59-40B4-A8FF-4C1ABC66BAD2}" type="parTrans" cxnId="{BDE52B16-1C07-4DD2-9EB3-10D354EB1B64}">
      <dgm:prSet/>
      <dgm:spPr/>
      <dgm:t>
        <a:bodyPr/>
        <a:lstStyle/>
        <a:p>
          <a:endParaRPr lang="en-US"/>
        </a:p>
      </dgm:t>
    </dgm:pt>
    <dgm:pt modelId="{1412BD74-2F8F-43B8-BA26-2D7AEC418029}" type="sibTrans" cxnId="{BDE52B16-1C07-4DD2-9EB3-10D354EB1B64}">
      <dgm:prSet/>
      <dgm:spPr/>
      <dgm:t>
        <a:bodyPr/>
        <a:lstStyle/>
        <a:p>
          <a:endParaRPr lang="en-US"/>
        </a:p>
      </dgm:t>
    </dgm:pt>
    <dgm:pt modelId="{50E48C75-A5B4-4713-84D1-FF1BC249CA44}" type="pres">
      <dgm:prSet presAssocID="{BE8BD8B6-7B08-45DB-AD99-E16703DE67BD}" presName="linear" presStyleCnt="0">
        <dgm:presLayoutVars>
          <dgm:dir/>
          <dgm:animLvl val="lvl"/>
          <dgm:resizeHandles val="exact"/>
        </dgm:presLayoutVars>
      </dgm:prSet>
      <dgm:spPr/>
      <dgm:t>
        <a:bodyPr/>
        <a:lstStyle/>
        <a:p>
          <a:endParaRPr lang="en-US"/>
        </a:p>
      </dgm:t>
    </dgm:pt>
    <dgm:pt modelId="{46354E84-A9A4-4409-8864-6A2CAFA3598E}" type="pres">
      <dgm:prSet presAssocID="{63CC7925-F211-4BA9-AC3A-AED480971C00}" presName="parentLin" presStyleCnt="0"/>
      <dgm:spPr/>
    </dgm:pt>
    <dgm:pt modelId="{8D717DA0-24E1-4372-A7AA-0218F6E94BEC}" type="pres">
      <dgm:prSet presAssocID="{63CC7925-F211-4BA9-AC3A-AED480971C00}" presName="parentLeftMargin" presStyleLbl="node1" presStyleIdx="0" presStyleCnt="2"/>
      <dgm:spPr/>
      <dgm:t>
        <a:bodyPr/>
        <a:lstStyle/>
        <a:p>
          <a:endParaRPr lang="en-US"/>
        </a:p>
      </dgm:t>
    </dgm:pt>
    <dgm:pt modelId="{B314471E-75A7-4364-9D98-5598B9A7EBAB}" type="pres">
      <dgm:prSet presAssocID="{63CC7925-F211-4BA9-AC3A-AED480971C00}" presName="parentText" presStyleLbl="node1" presStyleIdx="0" presStyleCnt="2">
        <dgm:presLayoutVars>
          <dgm:chMax val="0"/>
          <dgm:bulletEnabled val="1"/>
        </dgm:presLayoutVars>
      </dgm:prSet>
      <dgm:spPr/>
      <dgm:t>
        <a:bodyPr/>
        <a:lstStyle/>
        <a:p>
          <a:endParaRPr lang="en-US"/>
        </a:p>
      </dgm:t>
    </dgm:pt>
    <dgm:pt modelId="{A2E82E81-5640-4C68-ADDB-0F8918B8CE18}" type="pres">
      <dgm:prSet presAssocID="{63CC7925-F211-4BA9-AC3A-AED480971C00}" presName="negativeSpace" presStyleCnt="0"/>
      <dgm:spPr/>
    </dgm:pt>
    <dgm:pt modelId="{E2074695-7A21-47FB-88FA-9CD814D21296}" type="pres">
      <dgm:prSet presAssocID="{63CC7925-F211-4BA9-AC3A-AED480971C00}" presName="childText" presStyleLbl="conFgAcc1" presStyleIdx="0" presStyleCnt="2">
        <dgm:presLayoutVars>
          <dgm:bulletEnabled val="1"/>
        </dgm:presLayoutVars>
      </dgm:prSet>
      <dgm:spPr/>
      <dgm:t>
        <a:bodyPr/>
        <a:lstStyle/>
        <a:p>
          <a:endParaRPr lang="en-US"/>
        </a:p>
      </dgm:t>
    </dgm:pt>
    <dgm:pt modelId="{74F679F8-9D52-4DE8-9D27-CEEA3AB8A1F9}" type="pres">
      <dgm:prSet presAssocID="{06700C1F-4E9F-4458-941F-5C5ECD61A7BF}" presName="spaceBetweenRectangles" presStyleCnt="0"/>
      <dgm:spPr/>
    </dgm:pt>
    <dgm:pt modelId="{2A8C3005-26B8-413A-9EE5-5791E674109D}" type="pres">
      <dgm:prSet presAssocID="{E8EAB133-AD07-488A-98FA-D8F8B21E045D}" presName="parentLin" presStyleCnt="0"/>
      <dgm:spPr/>
    </dgm:pt>
    <dgm:pt modelId="{497B2020-702E-43A4-B6A9-EBA2E164181D}" type="pres">
      <dgm:prSet presAssocID="{E8EAB133-AD07-488A-98FA-D8F8B21E045D}" presName="parentLeftMargin" presStyleLbl="node1" presStyleIdx="0" presStyleCnt="2"/>
      <dgm:spPr/>
      <dgm:t>
        <a:bodyPr/>
        <a:lstStyle/>
        <a:p>
          <a:endParaRPr lang="en-US"/>
        </a:p>
      </dgm:t>
    </dgm:pt>
    <dgm:pt modelId="{F89DF623-482A-4D40-B322-9F190965F04F}" type="pres">
      <dgm:prSet presAssocID="{E8EAB133-AD07-488A-98FA-D8F8B21E045D}" presName="parentText" presStyleLbl="node1" presStyleIdx="1" presStyleCnt="2">
        <dgm:presLayoutVars>
          <dgm:chMax val="0"/>
          <dgm:bulletEnabled val="1"/>
        </dgm:presLayoutVars>
      </dgm:prSet>
      <dgm:spPr/>
      <dgm:t>
        <a:bodyPr/>
        <a:lstStyle/>
        <a:p>
          <a:endParaRPr lang="en-US"/>
        </a:p>
      </dgm:t>
    </dgm:pt>
    <dgm:pt modelId="{5DEB5E7C-D6F7-4922-8999-67B9684FBE7A}" type="pres">
      <dgm:prSet presAssocID="{E8EAB133-AD07-488A-98FA-D8F8B21E045D}" presName="negativeSpace" presStyleCnt="0"/>
      <dgm:spPr/>
    </dgm:pt>
    <dgm:pt modelId="{C2A2FEFF-8254-4435-8D1F-571B919B0567}" type="pres">
      <dgm:prSet presAssocID="{E8EAB133-AD07-488A-98FA-D8F8B21E045D}" presName="childText" presStyleLbl="conFgAcc1" presStyleIdx="1" presStyleCnt="2">
        <dgm:presLayoutVars>
          <dgm:bulletEnabled val="1"/>
        </dgm:presLayoutVars>
      </dgm:prSet>
      <dgm:spPr/>
      <dgm:t>
        <a:bodyPr/>
        <a:lstStyle/>
        <a:p>
          <a:endParaRPr lang="en-US"/>
        </a:p>
      </dgm:t>
    </dgm:pt>
  </dgm:ptLst>
  <dgm:cxnLst>
    <dgm:cxn modelId="{C7436295-8A90-47B2-8DBE-74DA10C1C4FC}" type="presOf" srcId="{63CC7925-F211-4BA9-AC3A-AED480971C00}" destId="{B314471E-75A7-4364-9D98-5598B9A7EBAB}" srcOrd="1" destOrd="0" presId="urn:microsoft.com/office/officeart/2005/8/layout/list1"/>
    <dgm:cxn modelId="{BE6C301D-1AFA-4FC0-B27C-8A39A0A8BDDF}" type="presOf" srcId="{BE8BD8B6-7B08-45DB-AD99-E16703DE67BD}" destId="{50E48C75-A5B4-4713-84D1-FF1BC249CA44}" srcOrd="0" destOrd="0" presId="urn:microsoft.com/office/officeart/2005/8/layout/list1"/>
    <dgm:cxn modelId="{FEC23983-A9B8-4D03-8F45-FAF09D92DB81}" srcId="{E8EAB133-AD07-488A-98FA-D8F8B21E045D}" destId="{2AEB7E8E-9628-431A-B4DD-84F00854DEE1}" srcOrd="1" destOrd="0" parTransId="{7620B08A-7B3F-4CC4-8DA1-21E6777A0DAD}" sibTransId="{DE906DD1-B86A-42B7-AFD1-243A9785406A}"/>
    <dgm:cxn modelId="{C639F054-768D-40BD-9CD0-D6FC25717C79}" srcId="{BE8BD8B6-7B08-45DB-AD99-E16703DE67BD}" destId="{63CC7925-F211-4BA9-AC3A-AED480971C00}" srcOrd="0" destOrd="0" parTransId="{2B375F5D-24CD-4D2D-A39C-931E5C3D9A9E}" sibTransId="{06700C1F-4E9F-4458-941F-5C5ECD61A7BF}"/>
    <dgm:cxn modelId="{72AEF3F3-5202-4320-A466-AA75C7FF4BDB}" type="presOf" srcId="{63CC7925-F211-4BA9-AC3A-AED480971C00}" destId="{8D717DA0-24E1-4372-A7AA-0218F6E94BEC}" srcOrd="0" destOrd="0" presId="urn:microsoft.com/office/officeart/2005/8/layout/list1"/>
    <dgm:cxn modelId="{B7237FB0-1C97-4CEE-9CB8-13B49B219B3A}" type="presOf" srcId="{2AEB7E8E-9628-431A-B4DD-84F00854DEE1}" destId="{C2A2FEFF-8254-4435-8D1F-571B919B0567}" srcOrd="0" destOrd="1" presId="urn:microsoft.com/office/officeart/2005/8/layout/list1"/>
    <dgm:cxn modelId="{C10D79A0-B482-4378-BDDC-E1E8E8643B91}" type="presOf" srcId="{E8EAB133-AD07-488A-98FA-D8F8B21E045D}" destId="{497B2020-702E-43A4-B6A9-EBA2E164181D}" srcOrd="0" destOrd="0" presId="urn:microsoft.com/office/officeart/2005/8/layout/list1"/>
    <dgm:cxn modelId="{042D51F7-735A-46CA-BD11-E319A2BA1AD9}" srcId="{E8EAB133-AD07-488A-98FA-D8F8B21E045D}" destId="{93A0742C-07F2-4A54-A73E-2DE860205118}" srcOrd="0" destOrd="0" parTransId="{FC38987B-D000-4462-A2A8-93C3B0AED5AE}" sibTransId="{B48EB80A-94D5-45E2-AF94-2A0791A95105}"/>
    <dgm:cxn modelId="{C1F5A4DF-ABF6-49FA-800B-10BCE15AA412}" type="presOf" srcId="{E8EAB133-AD07-488A-98FA-D8F8B21E045D}" destId="{F89DF623-482A-4D40-B322-9F190965F04F}" srcOrd="1" destOrd="0" presId="urn:microsoft.com/office/officeart/2005/8/layout/list1"/>
    <dgm:cxn modelId="{F812AAA7-10E8-4DFB-9D76-E8867F8EA2A3}" srcId="{63CC7925-F211-4BA9-AC3A-AED480971C00}" destId="{D6DB370E-5C44-4ADA-AB78-654543715E42}" srcOrd="0" destOrd="0" parTransId="{CC38CC23-B761-47E5-9657-7B02087472AA}" sibTransId="{090019E7-F92B-4D5F-B17B-2E73A71FA311}"/>
    <dgm:cxn modelId="{F385607E-56D0-4753-83AB-1D2FA11A9A11}" type="presOf" srcId="{93A0742C-07F2-4A54-A73E-2DE860205118}" destId="{C2A2FEFF-8254-4435-8D1F-571B919B0567}" srcOrd="0" destOrd="0" presId="urn:microsoft.com/office/officeart/2005/8/layout/list1"/>
    <dgm:cxn modelId="{BDE52B16-1C07-4DD2-9EB3-10D354EB1B64}" srcId="{E8EAB133-AD07-488A-98FA-D8F8B21E045D}" destId="{8A861D74-FAEE-408B-AEAA-02157FBB12AE}" srcOrd="2" destOrd="0" parTransId="{3321473E-EF59-40B4-A8FF-4C1ABC66BAD2}" sibTransId="{1412BD74-2F8F-43B8-BA26-2D7AEC418029}"/>
    <dgm:cxn modelId="{FFCB97C1-7E80-4002-941D-E68AE8B5DA07}" type="presOf" srcId="{D6DB370E-5C44-4ADA-AB78-654543715E42}" destId="{E2074695-7A21-47FB-88FA-9CD814D21296}" srcOrd="0" destOrd="0" presId="urn:microsoft.com/office/officeart/2005/8/layout/list1"/>
    <dgm:cxn modelId="{D20EB8E2-7DE4-4EB0-B375-9608901E9456}" type="presOf" srcId="{8A861D74-FAEE-408B-AEAA-02157FBB12AE}" destId="{C2A2FEFF-8254-4435-8D1F-571B919B0567}" srcOrd="0" destOrd="2" presId="urn:microsoft.com/office/officeart/2005/8/layout/list1"/>
    <dgm:cxn modelId="{D2105618-33AE-4E80-B21A-C2F9405E2919}" srcId="{BE8BD8B6-7B08-45DB-AD99-E16703DE67BD}" destId="{E8EAB133-AD07-488A-98FA-D8F8B21E045D}" srcOrd="1" destOrd="0" parTransId="{72CB7E98-6EF3-4403-8147-EB8DBD4028CD}" sibTransId="{57954799-A573-40ED-95FB-1EC378CE560A}"/>
    <dgm:cxn modelId="{85F868D5-38DD-4844-894A-96785C6DB81D}" type="presParOf" srcId="{50E48C75-A5B4-4713-84D1-FF1BC249CA44}" destId="{46354E84-A9A4-4409-8864-6A2CAFA3598E}" srcOrd="0" destOrd="0" presId="urn:microsoft.com/office/officeart/2005/8/layout/list1"/>
    <dgm:cxn modelId="{10B81BED-E7A3-4085-B6EC-825D44D0BC69}" type="presParOf" srcId="{46354E84-A9A4-4409-8864-6A2CAFA3598E}" destId="{8D717DA0-24E1-4372-A7AA-0218F6E94BEC}" srcOrd="0" destOrd="0" presId="urn:microsoft.com/office/officeart/2005/8/layout/list1"/>
    <dgm:cxn modelId="{D5CA5E28-7097-4D1E-8E6B-8C143E17AADB}" type="presParOf" srcId="{46354E84-A9A4-4409-8864-6A2CAFA3598E}" destId="{B314471E-75A7-4364-9D98-5598B9A7EBAB}" srcOrd="1" destOrd="0" presId="urn:microsoft.com/office/officeart/2005/8/layout/list1"/>
    <dgm:cxn modelId="{19E72CC3-AE40-4E39-B173-FA6B884DDE79}" type="presParOf" srcId="{50E48C75-A5B4-4713-84D1-FF1BC249CA44}" destId="{A2E82E81-5640-4C68-ADDB-0F8918B8CE18}" srcOrd="1" destOrd="0" presId="urn:microsoft.com/office/officeart/2005/8/layout/list1"/>
    <dgm:cxn modelId="{381E3AA0-0870-4A3A-8312-148DF9C70AD3}" type="presParOf" srcId="{50E48C75-A5B4-4713-84D1-FF1BC249CA44}" destId="{E2074695-7A21-47FB-88FA-9CD814D21296}" srcOrd="2" destOrd="0" presId="urn:microsoft.com/office/officeart/2005/8/layout/list1"/>
    <dgm:cxn modelId="{74BD6E76-52ED-4868-A95A-4F4BE2543054}" type="presParOf" srcId="{50E48C75-A5B4-4713-84D1-FF1BC249CA44}" destId="{74F679F8-9D52-4DE8-9D27-CEEA3AB8A1F9}" srcOrd="3" destOrd="0" presId="urn:microsoft.com/office/officeart/2005/8/layout/list1"/>
    <dgm:cxn modelId="{CB786F77-E3D8-4CD2-91BC-2508F8BE43FC}" type="presParOf" srcId="{50E48C75-A5B4-4713-84D1-FF1BC249CA44}" destId="{2A8C3005-26B8-413A-9EE5-5791E674109D}" srcOrd="4" destOrd="0" presId="urn:microsoft.com/office/officeart/2005/8/layout/list1"/>
    <dgm:cxn modelId="{5C6D1246-21E7-42DC-A0D9-4616930EBE9C}" type="presParOf" srcId="{2A8C3005-26B8-413A-9EE5-5791E674109D}" destId="{497B2020-702E-43A4-B6A9-EBA2E164181D}" srcOrd="0" destOrd="0" presId="urn:microsoft.com/office/officeart/2005/8/layout/list1"/>
    <dgm:cxn modelId="{D9BB6A54-5F55-4787-BA97-D7795A38B175}" type="presParOf" srcId="{2A8C3005-26B8-413A-9EE5-5791E674109D}" destId="{F89DF623-482A-4D40-B322-9F190965F04F}" srcOrd="1" destOrd="0" presId="urn:microsoft.com/office/officeart/2005/8/layout/list1"/>
    <dgm:cxn modelId="{0B52CC02-FE0B-445F-B4C0-CA35AC286643}" type="presParOf" srcId="{50E48C75-A5B4-4713-84D1-FF1BC249CA44}" destId="{5DEB5E7C-D6F7-4922-8999-67B9684FBE7A}" srcOrd="5" destOrd="0" presId="urn:microsoft.com/office/officeart/2005/8/layout/list1"/>
    <dgm:cxn modelId="{CBB3BF13-BBD1-4BBA-8802-3852DA02A277}" type="presParOf" srcId="{50E48C75-A5B4-4713-84D1-FF1BC249CA44}" destId="{C2A2FEFF-8254-4435-8D1F-571B919B056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BD8B6-7B08-45DB-AD99-E16703DE67B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E30F7BC2-9F96-466E-9FD4-0611845E7224}">
      <dgm:prSet/>
      <dgm:spPr/>
      <dgm:t>
        <a:bodyPr/>
        <a:lstStyle/>
        <a:p>
          <a:pPr rtl="0"/>
          <a:r>
            <a:rPr lang="en-US" dirty="0" smtClean="0"/>
            <a:t>Site Visits</a:t>
          </a:r>
          <a:endParaRPr lang="en-US" dirty="0"/>
        </a:p>
      </dgm:t>
    </dgm:pt>
    <dgm:pt modelId="{5E4804F7-A0DB-43F4-A74E-33C1831145D6}" type="parTrans" cxnId="{1EFD26C7-D83A-44AC-B1CD-FE6028DA2A6D}">
      <dgm:prSet/>
      <dgm:spPr/>
      <dgm:t>
        <a:bodyPr/>
        <a:lstStyle/>
        <a:p>
          <a:endParaRPr lang="en-US"/>
        </a:p>
      </dgm:t>
    </dgm:pt>
    <dgm:pt modelId="{A7AAC529-103F-4F96-882D-D223942D79BD}" type="sibTrans" cxnId="{1EFD26C7-D83A-44AC-B1CD-FE6028DA2A6D}">
      <dgm:prSet/>
      <dgm:spPr/>
      <dgm:t>
        <a:bodyPr/>
        <a:lstStyle/>
        <a:p>
          <a:endParaRPr lang="en-US"/>
        </a:p>
      </dgm:t>
    </dgm:pt>
    <dgm:pt modelId="{41AA7881-E882-4761-926D-FBE24CE25775}">
      <dgm:prSet/>
      <dgm:spPr/>
      <dgm:t>
        <a:bodyPr/>
        <a:lstStyle/>
        <a:p>
          <a:pPr marL="223838" marR="0" lvl="0" indent="-223838" defTabSz="914400" rtl="0" eaLnBrk="1" fontAlgn="auto" latinLnBrk="0" hangingPunct="1">
            <a:lnSpc>
              <a:spcPct val="100000"/>
            </a:lnSpc>
            <a:spcBef>
              <a:spcPts val="0"/>
            </a:spcBef>
            <a:spcAft>
              <a:spcPts val="0"/>
            </a:spcAft>
            <a:buClrTx/>
            <a:buSzTx/>
            <a:buFontTx/>
            <a:buNone/>
            <a:tabLst/>
            <a:defRPr/>
          </a:pPr>
          <a:r>
            <a:rPr lang="en-US" dirty="0" smtClean="0"/>
            <a:t>NO DISCIPLINARY ACTION IS TAKEN BASED ON FINDINGS</a:t>
          </a:r>
          <a:endParaRPr lang="en-US" dirty="0"/>
        </a:p>
      </dgm:t>
    </dgm:pt>
    <dgm:pt modelId="{9DBDCF8C-A0E9-49C9-87C6-4D394694C942}" type="parTrans" cxnId="{EB7B08D5-102C-47F8-8F16-BF26D2EA460C}">
      <dgm:prSet/>
      <dgm:spPr/>
      <dgm:t>
        <a:bodyPr/>
        <a:lstStyle/>
        <a:p>
          <a:endParaRPr lang="en-US"/>
        </a:p>
      </dgm:t>
    </dgm:pt>
    <dgm:pt modelId="{91F9F9AE-2ACC-4C39-B3A3-256A90DED148}" type="sibTrans" cxnId="{EB7B08D5-102C-47F8-8F16-BF26D2EA460C}">
      <dgm:prSet/>
      <dgm:spPr/>
      <dgm:t>
        <a:bodyPr/>
        <a:lstStyle/>
        <a:p>
          <a:endParaRPr lang="en-US"/>
        </a:p>
      </dgm:t>
    </dgm:pt>
    <dgm:pt modelId="{52A9B5EE-D338-4D5B-B0DD-97555DBEC30A}">
      <dgm:prSet/>
      <dgm:spPr/>
      <dgm:t>
        <a:bodyPr/>
        <a:lstStyle/>
        <a:p>
          <a:pPr rtl="0"/>
          <a:r>
            <a:rPr lang="en-US" dirty="0" smtClean="0"/>
            <a:t>Job/Career Alignment &amp; Recruitment</a:t>
          </a:r>
          <a:endParaRPr lang="en-US" dirty="0"/>
        </a:p>
      </dgm:t>
    </dgm:pt>
    <dgm:pt modelId="{83732337-8BE8-440D-A2BA-FE99B254C3B8}" type="parTrans" cxnId="{3DB7CD90-857B-440B-96CC-FC9E4A16BA2C}">
      <dgm:prSet/>
      <dgm:spPr/>
      <dgm:t>
        <a:bodyPr/>
        <a:lstStyle/>
        <a:p>
          <a:endParaRPr lang="en-US"/>
        </a:p>
      </dgm:t>
    </dgm:pt>
    <dgm:pt modelId="{5E08D106-8429-457A-9767-D56A25E6FCD1}" type="sibTrans" cxnId="{3DB7CD90-857B-440B-96CC-FC9E4A16BA2C}">
      <dgm:prSet/>
      <dgm:spPr/>
      <dgm:t>
        <a:bodyPr/>
        <a:lstStyle/>
        <a:p>
          <a:endParaRPr lang="en-US"/>
        </a:p>
      </dgm:t>
    </dgm:pt>
    <dgm:pt modelId="{3D892346-2027-4873-8A43-3D7EBF0BA2C8}">
      <dgm:prSet/>
      <dgm:spPr/>
      <dgm:t>
        <a:bodyPr/>
        <a:lstStyle/>
        <a:p>
          <a:pPr rtl="0"/>
          <a:r>
            <a:rPr lang="en-US" dirty="0" smtClean="0"/>
            <a:t>Goal: to better align current FWS positions with jobs students enter upon graduation</a:t>
          </a:r>
          <a:endParaRPr lang="en-US" dirty="0"/>
        </a:p>
      </dgm:t>
    </dgm:pt>
    <dgm:pt modelId="{302E712C-0674-492C-BC19-A8A47E4E068D}" type="parTrans" cxnId="{6DEC8548-B9D7-4708-91FC-54F0A7003350}">
      <dgm:prSet/>
      <dgm:spPr/>
      <dgm:t>
        <a:bodyPr/>
        <a:lstStyle/>
        <a:p>
          <a:endParaRPr lang="en-US"/>
        </a:p>
      </dgm:t>
    </dgm:pt>
    <dgm:pt modelId="{6B6E3831-EA48-4A39-BA9A-E2555C207441}" type="sibTrans" cxnId="{6DEC8548-B9D7-4708-91FC-54F0A7003350}">
      <dgm:prSet/>
      <dgm:spPr/>
      <dgm:t>
        <a:bodyPr/>
        <a:lstStyle/>
        <a:p>
          <a:endParaRPr lang="en-US"/>
        </a:p>
      </dgm:t>
    </dgm:pt>
    <dgm:pt modelId="{F89A6239-E5FF-4B46-97CA-E8D489E0D8B9}">
      <dgm:prSet/>
      <dgm:spPr/>
      <dgm:t>
        <a:bodyPr/>
        <a:lstStyle/>
        <a:p>
          <a:pPr marL="738188" lvl="2" indent="-280988" defTabSz="933450" rtl="0">
            <a:lnSpc>
              <a:spcPct val="90000"/>
            </a:lnSpc>
            <a:spcBef>
              <a:spcPct val="0"/>
            </a:spcBef>
            <a:spcAft>
              <a:spcPct val="15000"/>
            </a:spcAft>
            <a:buNone/>
          </a:pPr>
          <a:r>
            <a:rPr lang="en-US" dirty="0" smtClean="0"/>
            <a:t>Find gaps between best practices and current operations</a:t>
          </a:r>
          <a:endParaRPr lang="en-US" dirty="0"/>
        </a:p>
      </dgm:t>
    </dgm:pt>
    <dgm:pt modelId="{0E6013BB-CFA0-4784-A564-25F3A0572C1E}" type="parTrans" cxnId="{E6806C7D-1517-48D3-93F3-EFC78F7AD5EA}">
      <dgm:prSet/>
      <dgm:spPr/>
      <dgm:t>
        <a:bodyPr/>
        <a:lstStyle/>
        <a:p>
          <a:endParaRPr lang="en-US"/>
        </a:p>
      </dgm:t>
    </dgm:pt>
    <dgm:pt modelId="{8E706CFC-0DBD-4ACB-B19C-80B370229018}" type="sibTrans" cxnId="{E6806C7D-1517-48D3-93F3-EFC78F7AD5EA}">
      <dgm:prSet/>
      <dgm:spPr/>
      <dgm:t>
        <a:bodyPr/>
        <a:lstStyle/>
        <a:p>
          <a:endParaRPr lang="en-US"/>
        </a:p>
      </dgm:t>
    </dgm:pt>
    <dgm:pt modelId="{D0AA2ECF-9065-41D5-A258-CA114D36B6B0}">
      <dgm:prSet/>
      <dgm:spPr/>
      <dgm:t>
        <a:bodyPr/>
        <a:lstStyle/>
        <a:p>
          <a:pPr marL="738188" lvl="2" indent="-280988" defTabSz="933450" rtl="0">
            <a:lnSpc>
              <a:spcPct val="90000"/>
            </a:lnSpc>
            <a:spcBef>
              <a:spcPct val="0"/>
            </a:spcBef>
            <a:spcAft>
              <a:spcPct val="15000"/>
            </a:spcAft>
            <a:buNone/>
          </a:pPr>
          <a:r>
            <a:rPr lang="en-US" dirty="0" smtClean="0"/>
            <a:t>Develop promotional materials for future FWS students and potential donors</a:t>
          </a:r>
          <a:endParaRPr lang="en-US" dirty="0"/>
        </a:p>
      </dgm:t>
    </dgm:pt>
    <dgm:pt modelId="{710DE48B-8EC1-424C-8D04-DE7288451610}" type="parTrans" cxnId="{150FE639-285B-4BAD-8A54-35766E0C4FA4}">
      <dgm:prSet/>
      <dgm:spPr/>
      <dgm:t>
        <a:bodyPr/>
        <a:lstStyle/>
        <a:p>
          <a:endParaRPr lang="en-US"/>
        </a:p>
      </dgm:t>
    </dgm:pt>
    <dgm:pt modelId="{6E0CABE4-019A-410E-A5CF-B8DEE5DE630A}" type="sibTrans" cxnId="{150FE639-285B-4BAD-8A54-35766E0C4FA4}">
      <dgm:prSet/>
      <dgm:spPr/>
      <dgm:t>
        <a:bodyPr/>
        <a:lstStyle/>
        <a:p>
          <a:endParaRPr lang="en-US"/>
        </a:p>
      </dgm:t>
    </dgm:pt>
    <dgm:pt modelId="{719AE557-332D-4DD5-985C-CED9CC38FB49}">
      <dgm:prSet/>
      <dgm:spPr/>
      <dgm:t>
        <a:bodyPr/>
        <a:lstStyle/>
        <a:p>
          <a:pPr marL="738188" lvl="2" indent="-280988" defTabSz="933450" rtl="0">
            <a:lnSpc>
              <a:spcPct val="90000"/>
            </a:lnSpc>
            <a:spcBef>
              <a:spcPct val="0"/>
            </a:spcBef>
            <a:spcAft>
              <a:spcPct val="15000"/>
            </a:spcAft>
            <a:buNone/>
          </a:pPr>
          <a:r>
            <a:rPr lang="en-US" dirty="0" smtClean="0"/>
            <a:t>Better acquaint FWS Staff &amp; Supervisors/Students</a:t>
          </a:r>
          <a:endParaRPr lang="en-US" dirty="0"/>
        </a:p>
      </dgm:t>
    </dgm:pt>
    <dgm:pt modelId="{A8DE78A8-7069-44A4-9EDB-83EDECC7EC55}" type="parTrans" cxnId="{58E7CD81-56FC-412D-9E46-3E3480CB031C}">
      <dgm:prSet/>
      <dgm:spPr/>
      <dgm:t>
        <a:bodyPr/>
        <a:lstStyle/>
        <a:p>
          <a:endParaRPr lang="en-US"/>
        </a:p>
      </dgm:t>
    </dgm:pt>
    <dgm:pt modelId="{AD672C8E-3E8B-44A2-88F5-D92F11ECCF38}" type="sibTrans" cxnId="{58E7CD81-56FC-412D-9E46-3E3480CB031C}">
      <dgm:prSet/>
      <dgm:spPr/>
      <dgm:t>
        <a:bodyPr/>
        <a:lstStyle/>
        <a:p>
          <a:endParaRPr lang="en-US"/>
        </a:p>
      </dgm:t>
    </dgm:pt>
    <dgm:pt modelId="{86DE1249-F92F-487F-A25A-978925DA48D6}">
      <dgm:prSet/>
      <dgm:spPr/>
      <dgm:t>
        <a:bodyPr/>
        <a:lstStyle/>
        <a:p>
          <a:pPr rtl="0"/>
          <a:r>
            <a:rPr lang="en-US" dirty="0" smtClean="0"/>
            <a:t>Currently performing a gap analysis and will be reaching out to employers in underrepresented areas</a:t>
          </a:r>
          <a:endParaRPr lang="en-US" dirty="0"/>
        </a:p>
      </dgm:t>
    </dgm:pt>
    <dgm:pt modelId="{707B1EA8-8D62-4B78-8D6E-B9E1A290FE86}" type="parTrans" cxnId="{2756C306-7DA3-4B3C-9778-700D2F120446}">
      <dgm:prSet/>
      <dgm:spPr/>
      <dgm:t>
        <a:bodyPr/>
        <a:lstStyle/>
        <a:p>
          <a:endParaRPr lang="en-US"/>
        </a:p>
      </dgm:t>
    </dgm:pt>
    <dgm:pt modelId="{9B1E9BE0-1ABD-4CC5-896A-9EF89DE6DFC2}" type="sibTrans" cxnId="{2756C306-7DA3-4B3C-9778-700D2F120446}">
      <dgm:prSet/>
      <dgm:spPr/>
      <dgm:t>
        <a:bodyPr/>
        <a:lstStyle/>
        <a:p>
          <a:endParaRPr lang="en-US"/>
        </a:p>
      </dgm:t>
    </dgm:pt>
    <dgm:pt modelId="{F2683192-9D61-4EC7-95D4-6DE59C98CF83}">
      <dgm:prSet/>
      <dgm:spPr/>
      <dgm:t>
        <a:bodyPr/>
        <a:lstStyle/>
        <a:p>
          <a:pPr marL="223838" marR="0" lvl="0" indent="-223838" defTabSz="914400" rtl="0" eaLnBrk="1" fontAlgn="auto" latinLnBrk="0" hangingPunct="1">
            <a:lnSpc>
              <a:spcPct val="100000"/>
            </a:lnSpc>
            <a:spcBef>
              <a:spcPts val="0"/>
            </a:spcBef>
            <a:spcAft>
              <a:spcPts val="0"/>
            </a:spcAft>
            <a:buClrTx/>
            <a:buSzTx/>
            <a:buFontTx/>
            <a:buNone/>
            <a:tabLst/>
            <a:defRPr/>
          </a:pPr>
          <a:r>
            <a:rPr lang="en-US" dirty="0" smtClean="0"/>
            <a:t>Half-hour process being conducted by full-time and student members of the FWS team</a:t>
          </a:r>
          <a:endParaRPr lang="en-US" dirty="0"/>
        </a:p>
      </dgm:t>
    </dgm:pt>
    <dgm:pt modelId="{85BC7259-264D-422E-8F06-45B265E66881}" type="parTrans" cxnId="{F9D8E739-B95B-41FC-95D3-C639FAE0259D}">
      <dgm:prSet/>
      <dgm:spPr/>
      <dgm:t>
        <a:bodyPr/>
        <a:lstStyle/>
        <a:p>
          <a:endParaRPr lang="en-US"/>
        </a:p>
      </dgm:t>
    </dgm:pt>
    <dgm:pt modelId="{BD77B43C-798F-44D9-8735-CD61B58ED685}" type="sibTrans" cxnId="{F9D8E739-B95B-41FC-95D3-C639FAE0259D}">
      <dgm:prSet/>
      <dgm:spPr/>
      <dgm:t>
        <a:bodyPr/>
        <a:lstStyle/>
        <a:p>
          <a:endParaRPr lang="en-US"/>
        </a:p>
      </dgm:t>
    </dgm:pt>
    <dgm:pt modelId="{6B9D7B4C-D599-46E9-86A9-D0B4C5014E1C}">
      <dgm:prSet/>
      <dgm:spPr/>
      <dgm:t>
        <a:bodyPr/>
        <a:lstStyle/>
        <a:p>
          <a:pPr marL="223838" marR="0" lvl="0" indent="-223838" defTabSz="914400" rtl="0" eaLnBrk="1" fontAlgn="auto" latinLnBrk="0" hangingPunct="1">
            <a:lnSpc>
              <a:spcPct val="100000"/>
            </a:lnSpc>
            <a:spcBef>
              <a:spcPts val="0"/>
            </a:spcBef>
            <a:spcAft>
              <a:spcPts val="0"/>
            </a:spcAft>
            <a:buClrTx/>
            <a:buSzTx/>
            <a:buFontTx/>
            <a:buNone/>
            <a:tabLst/>
            <a:defRPr/>
          </a:pPr>
          <a:r>
            <a:rPr lang="en-US" dirty="0" smtClean="0"/>
            <a:t>Consists of questions with supervisor/FWS Student, interview of student, &amp; photos</a:t>
          </a:r>
          <a:endParaRPr lang="en-US" dirty="0"/>
        </a:p>
      </dgm:t>
    </dgm:pt>
    <dgm:pt modelId="{61EA88E2-3D20-424E-A9D6-06E493EEF3FD}" type="parTrans" cxnId="{82B4FE65-AF14-4EE1-ADEA-1E4D047FCFA2}">
      <dgm:prSet/>
      <dgm:spPr/>
      <dgm:t>
        <a:bodyPr/>
        <a:lstStyle/>
        <a:p>
          <a:endParaRPr lang="en-US"/>
        </a:p>
      </dgm:t>
    </dgm:pt>
    <dgm:pt modelId="{AE07DCAD-D74D-4722-A5CF-613A10C11B73}" type="sibTrans" cxnId="{82B4FE65-AF14-4EE1-ADEA-1E4D047FCFA2}">
      <dgm:prSet/>
      <dgm:spPr/>
      <dgm:t>
        <a:bodyPr/>
        <a:lstStyle/>
        <a:p>
          <a:endParaRPr lang="en-US"/>
        </a:p>
      </dgm:t>
    </dgm:pt>
    <dgm:pt modelId="{AB28A30C-19F0-49A1-9B63-BBEE12BAF730}">
      <dgm:prSet/>
      <dgm:spPr/>
      <dgm:t>
        <a:bodyPr/>
        <a:lstStyle/>
        <a:p>
          <a:pPr marL="223838" marR="0" lvl="0" indent="-223838" defTabSz="914400" rtl="0" eaLnBrk="1" fontAlgn="auto" latinLnBrk="0" hangingPunct="1">
            <a:lnSpc>
              <a:spcPct val="100000"/>
            </a:lnSpc>
            <a:spcBef>
              <a:spcPts val="0"/>
            </a:spcBef>
            <a:spcAft>
              <a:spcPts val="0"/>
            </a:spcAft>
            <a:buClrTx/>
            <a:buSzTx/>
            <a:buFontTx/>
            <a:buNone/>
            <a:tabLst/>
            <a:defRPr/>
          </a:pPr>
          <a:r>
            <a:rPr lang="en-US" dirty="0" smtClean="0"/>
            <a:t>Goal is three-fold</a:t>
          </a:r>
          <a:endParaRPr lang="en-US" dirty="0"/>
        </a:p>
      </dgm:t>
    </dgm:pt>
    <dgm:pt modelId="{FA064652-CDFC-44DA-8913-4446B64871F7}" type="parTrans" cxnId="{14F86276-6E90-4F2A-A16A-8EBFD9EA3F48}">
      <dgm:prSet/>
      <dgm:spPr/>
      <dgm:t>
        <a:bodyPr/>
        <a:lstStyle/>
        <a:p>
          <a:endParaRPr lang="en-US"/>
        </a:p>
      </dgm:t>
    </dgm:pt>
    <dgm:pt modelId="{AA502D77-7995-4BBC-9ECC-91C80938EC94}" type="sibTrans" cxnId="{14F86276-6E90-4F2A-A16A-8EBFD9EA3F48}">
      <dgm:prSet/>
      <dgm:spPr/>
      <dgm:t>
        <a:bodyPr/>
        <a:lstStyle/>
        <a:p>
          <a:endParaRPr lang="en-US"/>
        </a:p>
      </dgm:t>
    </dgm:pt>
    <dgm:pt modelId="{4E6BE103-1C01-47CC-98F1-C1709F0C4224}">
      <dgm:prSet/>
      <dgm:spPr/>
      <dgm:t>
        <a:bodyPr/>
        <a:lstStyle/>
        <a:p>
          <a:pPr marL="176213" lvl="2" indent="-176213" defTabSz="933450" rtl="0">
            <a:lnSpc>
              <a:spcPct val="90000"/>
            </a:lnSpc>
            <a:spcBef>
              <a:spcPct val="0"/>
            </a:spcBef>
            <a:spcAft>
              <a:spcPct val="15000"/>
            </a:spcAft>
            <a:buNone/>
          </a:pPr>
          <a:r>
            <a:rPr lang="en-US" b="1" u="sng" dirty="0" smtClean="0"/>
            <a:t>Taking volunteers for Nov./Dec.</a:t>
          </a:r>
          <a:endParaRPr lang="en-US" dirty="0"/>
        </a:p>
      </dgm:t>
    </dgm:pt>
    <dgm:pt modelId="{90BAA01D-783C-4181-A007-051D01C0CDE6}" type="parTrans" cxnId="{AC8B18F0-B9DD-4591-AEF3-7CBD2D26A701}">
      <dgm:prSet/>
      <dgm:spPr/>
      <dgm:t>
        <a:bodyPr/>
        <a:lstStyle/>
        <a:p>
          <a:endParaRPr lang="en-US"/>
        </a:p>
      </dgm:t>
    </dgm:pt>
    <dgm:pt modelId="{B58AE93F-5B1F-440B-BCC2-EA383480D1FC}" type="sibTrans" cxnId="{AC8B18F0-B9DD-4591-AEF3-7CBD2D26A701}">
      <dgm:prSet/>
      <dgm:spPr/>
      <dgm:t>
        <a:bodyPr/>
        <a:lstStyle/>
        <a:p>
          <a:endParaRPr lang="en-US"/>
        </a:p>
      </dgm:t>
    </dgm:pt>
    <dgm:pt modelId="{50E48C75-A5B4-4713-84D1-FF1BC249CA44}" type="pres">
      <dgm:prSet presAssocID="{BE8BD8B6-7B08-45DB-AD99-E16703DE67BD}" presName="linear" presStyleCnt="0">
        <dgm:presLayoutVars>
          <dgm:dir/>
          <dgm:animLvl val="lvl"/>
          <dgm:resizeHandles val="exact"/>
        </dgm:presLayoutVars>
      </dgm:prSet>
      <dgm:spPr/>
      <dgm:t>
        <a:bodyPr/>
        <a:lstStyle/>
        <a:p>
          <a:endParaRPr lang="en-US"/>
        </a:p>
      </dgm:t>
    </dgm:pt>
    <dgm:pt modelId="{2C8E0961-636C-4617-8802-21B09299B194}" type="pres">
      <dgm:prSet presAssocID="{E30F7BC2-9F96-466E-9FD4-0611845E7224}" presName="parentLin" presStyleCnt="0"/>
      <dgm:spPr/>
    </dgm:pt>
    <dgm:pt modelId="{002F65C9-0738-4F79-836B-A0AC4F50936C}" type="pres">
      <dgm:prSet presAssocID="{E30F7BC2-9F96-466E-9FD4-0611845E7224}" presName="parentLeftMargin" presStyleLbl="node1" presStyleIdx="0" presStyleCnt="2"/>
      <dgm:spPr/>
      <dgm:t>
        <a:bodyPr/>
        <a:lstStyle/>
        <a:p>
          <a:endParaRPr lang="en-US"/>
        </a:p>
      </dgm:t>
    </dgm:pt>
    <dgm:pt modelId="{5E39B637-7C53-45C7-88FC-467EEB299FD9}" type="pres">
      <dgm:prSet presAssocID="{E30F7BC2-9F96-466E-9FD4-0611845E7224}" presName="parentText" presStyleLbl="node1" presStyleIdx="0" presStyleCnt="2">
        <dgm:presLayoutVars>
          <dgm:chMax val="0"/>
          <dgm:bulletEnabled val="1"/>
        </dgm:presLayoutVars>
      </dgm:prSet>
      <dgm:spPr/>
      <dgm:t>
        <a:bodyPr/>
        <a:lstStyle/>
        <a:p>
          <a:endParaRPr lang="en-US"/>
        </a:p>
      </dgm:t>
    </dgm:pt>
    <dgm:pt modelId="{D39ADED8-2B31-4A06-ABF4-2D8D9923037A}" type="pres">
      <dgm:prSet presAssocID="{E30F7BC2-9F96-466E-9FD4-0611845E7224}" presName="negativeSpace" presStyleCnt="0"/>
      <dgm:spPr/>
    </dgm:pt>
    <dgm:pt modelId="{BB645534-11EB-43C7-89FA-F6CBECC6FE1F}" type="pres">
      <dgm:prSet presAssocID="{E30F7BC2-9F96-466E-9FD4-0611845E7224}" presName="childText" presStyleLbl="conFgAcc1" presStyleIdx="0" presStyleCnt="2">
        <dgm:presLayoutVars>
          <dgm:bulletEnabled val="1"/>
        </dgm:presLayoutVars>
      </dgm:prSet>
      <dgm:spPr/>
      <dgm:t>
        <a:bodyPr/>
        <a:lstStyle/>
        <a:p>
          <a:endParaRPr lang="en-US"/>
        </a:p>
      </dgm:t>
    </dgm:pt>
    <dgm:pt modelId="{BE5569F1-DC8C-4B86-8695-A5562D7A7FE4}" type="pres">
      <dgm:prSet presAssocID="{A7AAC529-103F-4F96-882D-D223942D79BD}" presName="spaceBetweenRectangles" presStyleCnt="0"/>
      <dgm:spPr/>
    </dgm:pt>
    <dgm:pt modelId="{3BD8FFEA-F63D-46A8-B83F-9C088E3FA2F6}" type="pres">
      <dgm:prSet presAssocID="{52A9B5EE-D338-4D5B-B0DD-97555DBEC30A}" presName="parentLin" presStyleCnt="0"/>
      <dgm:spPr/>
    </dgm:pt>
    <dgm:pt modelId="{08EEAAC1-9BAD-4F64-B927-4DAD4D8CCC99}" type="pres">
      <dgm:prSet presAssocID="{52A9B5EE-D338-4D5B-B0DD-97555DBEC30A}" presName="parentLeftMargin" presStyleLbl="node1" presStyleIdx="0" presStyleCnt="2"/>
      <dgm:spPr/>
      <dgm:t>
        <a:bodyPr/>
        <a:lstStyle/>
        <a:p>
          <a:endParaRPr lang="en-US"/>
        </a:p>
      </dgm:t>
    </dgm:pt>
    <dgm:pt modelId="{64D30239-C732-4411-B636-0A070E1C8A47}" type="pres">
      <dgm:prSet presAssocID="{52A9B5EE-D338-4D5B-B0DD-97555DBEC30A}" presName="parentText" presStyleLbl="node1" presStyleIdx="1" presStyleCnt="2">
        <dgm:presLayoutVars>
          <dgm:chMax val="0"/>
          <dgm:bulletEnabled val="1"/>
        </dgm:presLayoutVars>
      </dgm:prSet>
      <dgm:spPr/>
      <dgm:t>
        <a:bodyPr/>
        <a:lstStyle/>
        <a:p>
          <a:endParaRPr lang="en-US"/>
        </a:p>
      </dgm:t>
    </dgm:pt>
    <dgm:pt modelId="{6C53D22F-7D5D-4913-A976-13A274D089C2}" type="pres">
      <dgm:prSet presAssocID="{52A9B5EE-D338-4D5B-B0DD-97555DBEC30A}" presName="negativeSpace" presStyleCnt="0"/>
      <dgm:spPr/>
    </dgm:pt>
    <dgm:pt modelId="{2C28886C-FE11-4D84-855B-305C3C550808}" type="pres">
      <dgm:prSet presAssocID="{52A9B5EE-D338-4D5B-B0DD-97555DBEC30A}" presName="childText" presStyleLbl="conFgAcc1" presStyleIdx="1" presStyleCnt="2">
        <dgm:presLayoutVars>
          <dgm:bulletEnabled val="1"/>
        </dgm:presLayoutVars>
      </dgm:prSet>
      <dgm:spPr/>
      <dgm:t>
        <a:bodyPr/>
        <a:lstStyle/>
        <a:p>
          <a:endParaRPr lang="en-US"/>
        </a:p>
      </dgm:t>
    </dgm:pt>
  </dgm:ptLst>
  <dgm:cxnLst>
    <dgm:cxn modelId="{E6806C7D-1517-48D3-93F3-EFC78F7AD5EA}" srcId="{E30F7BC2-9F96-466E-9FD4-0611845E7224}" destId="{F89A6239-E5FF-4B46-97CA-E8D489E0D8B9}" srcOrd="4" destOrd="0" parTransId="{0E6013BB-CFA0-4784-A564-25F3A0572C1E}" sibTransId="{8E706CFC-0DBD-4ACB-B19C-80B370229018}"/>
    <dgm:cxn modelId="{09A41033-0820-4AC2-9F42-BF22720132C2}" type="presOf" srcId="{6B9D7B4C-D599-46E9-86A9-D0B4C5014E1C}" destId="{BB645534-11EB-43C7-89FA-F6CBECC6FE1F}" srcOrd="0" destOrd="2" presId="urn:microsoft.com/office/officeart/2005/8/layout/list1"/>
    <dgm:cxn modelId="{5976892B-BB12-47B4-A2DD-65C5F0D6103E}" type="presOf" srcId="{AB28A30C-19F0-49A1-9B63-BBEE12BAF730}" destId="{BB645534-11EB-43C7-89FA-F6CBECC6FE1F}" srcOrd="0" destOrd="3" presId="urn:microsoft.com/office/officeart/2005/8/layout/list1"/>
    <dgm:cxn modelId="{18545EDB-77E6-40A6-BEC8-259349186581}" type="presOf" srcId="{E30F7BC2-9F96-466E-9FD4-0611845E7224}" destId="{002F65C9-0738-4F79-836B-A0AC4F50936C}" srcOrd="0" destOrd="0" presId="urn:microsoft.com/office/officeart/2005/8/layout/list1"/>
    <dgm:cxn modelId="{0B5793A7-60B9-434D-8707-AA892E5B8562}" type="presOf" srcId="{4E6BE103-1C01-47CC-98F1-C1709F0C4224}" destId="{BB645534-11EB-43C7-89FA-F6CBECC6FE1F}" srcOrd="0" destOrd="7" presId="urn:microsoft.com/office/officeart/2005/8/layout/list1"/>
    <dgm:cxn modelId="{82B4FE65-AF14-4EE1-ADEA-1E4D047FCFA2}" srcId="{E30F7BC2-9F96-466E-9FD4-0611845E7224}" destId="{6B9D7B4C-D599-46E9-86A9-D0B4C5014E1C}" srcOrd="2" destOrd="0" parTransId="{61EA88E2-3D20-424E-A9D6-06E493EEF3FD}" sibTransId="{AE07DCAD-D74D-4722-A5CF-613A10C11B73}"/>
    <dgm:cxn modelId="{150FE639-285B-4BAD-8A54-35766E0C4FA4}" srcId="{E30F7BC2-9F96-466E-9FD4-0611845E7224}" destId="{D0AA2ECF-9065-41D5-A258-CA114D36B6B0}" srcOrd="5" destOrd="0" parTransId="{710DE48B-8EC1-424C-8D04-DE7288451610}" sibTransId="{6E0CABE4-019A-410E-A5CF-B8DEE5DE630A}"/>
    <dgm:cxn modelId="{BE6C301D-1AFA-4FC0-B27C-8A39A0A8BDDF}" type="presOf" srcId="{BE8BD8B6-7B08-45DB-AD99-E16703DE67BD}" destId="{50E48C75-A5B4-4713-84D1-FF1BC249CA44}" srcOrd="0" destOrd="0" presId="urn:microsoft.com/office/officeart/2005/8/layout/list1"/>
    <dgm:cxn modelId="{6DEC8548-B9D7-4708-91FC-54F0A7003350}" srcId="{52A9B5EE-D338-4D5B-B0DD-97555DBEC30A}" destId="{3D892346-2027-4873-8A43-3D7EBF0BA2C8}" srcOrd="0" destOrd="0" parTransId="{302E712C-0674-492C-BC19-A8A47E4E068D}" sibTransId="{6B6E3831-EA48-4A39-BA9A-E2555C207441}"/>
    <dgm:cxn modelId="{0774FB90-0180-48A5-91B1-424FC55137A3}" type="presOf" srcId="{52A9B5EE-D338-4D5B-B0DD-97555DBEC30A}" destId="{08EEAAC1-9BAD-4F64-B927-4DAD4D8CCC99}" srcOrd="0" destOrd="0" presId="urn:microsoft.com/office/officeart/2005/8/layout/list1"/>
    <dgm:cxn modelId="{C29CE91A-D4B4-4B15-B017-3E858A77081E}" type="presOf" srcId="{E30F7BC2-9F96-466E-9FD4-0611845E7224}" destId="{5E39B637-7C53-45C7-88FC-467EEB299FD9}" srcOrd="1" destOrd="0" presId="urn:microsoft.com/office/officeart/2005/8/layout/list1"/>
    <dgm:cxn modelId="{EB7B08D5-102C-47F8-8F16-BF26D2EA460C}" srcId="{E30F7BC2-9F96-466E-9FD4-0611845E7224}" destId="{41AA7881-E882-4761-926D-FBE24CE25775}" srcOrd="0" destOrd="0" parTransId="{9DBDCF8C-A0E9-49C9-87C6-4D394694C942}" sibTransId="{91F9F9AE-2ACC-4C39-B3A3-256A90DED148}"/>
    <dgm:cxn modelId="{A5C3C88A-851B-43CD-B082-C42EF81D24AD}" type="presOf" srcId="{41AA7881-E882-4761-926D-FBE24CE25775}" destId="{BB645534-11EB-43C7-89FA-F6CBECC6FE1F}" srcOrd="0" destOrd="0" presId="urn:microsoft.com/office/officeart/2005/8/layout/list1"/>
    <dgm:cxn modelId="{F9D8E739-B95B-41FC-95D3-C639FAE0259D}" srcId="{E30F7BC2-9F96-466E-9FD4-0611845E7224}" destId="{F2683192-9D61-4EC7-95D4-6DE59C98CF83}" srcOrd="1" destOrd="0" parTransId="{85BC7259-264D-422E-8F06-45B265E66881}" sibTransId="{BD77B43C-798F-44D9-8735-CD61B58ED685}"/>
    <dgm:cxn modelId="{AC8B18F0-B9DD-4591-AEF3-7CBD2D26A701}" srcId="{E30F7BC2-9F96-466E-9FD4-0611845E7224}" destId="{4E6BE103-1C01-47CC-98F1-C1709F0C4224}" srcOrd="7" destOrd="0" parTransId="{90BAA01D-783C-4181-A007-051D01C0CDE6}" sibTransId="{B58AE93F-5B1F-440B-BCC2-EA383480D1FC}"/>
    <dgm:cxn modelId="{22D634B7-CA0C-4B02-9554-EE8C59D2328A}" type="presOf" srcId="{F2683192-9D61-4EC7-95D4-6DE59C98CF83}" destId="{BB645534-11EB-43C7-89FA-F6CBECC6FE1F}" srcOrd="0" destOrd="1" presId="urn:microsoft.com/office/officeart/2005/8/layout/list1"/>
    <dgm:cxn modelId="{63A42336-89A4-4B51-8D73-884591BF239F}" type="presOf" srcId="{719AE557-332D-4DD5-985C-CED9CC38FB49}" destId="{BB645534-11EB-43C7-89FA-F6CBECC6FE1F}" srcOrd="0" destOrd="6" presId="urn:microsoft.com/office/officeart/2005/8/layout/list1"/>
    <dgm:cxn modelId="{651285F8-6230-4B28-AD4B-158A1A8912C0}" type="presOf" srcId="{86DE1249-F92F-487F-A25A-978925DA48D6}" destId="{2C28886C-FE11-4D84-855B-305C3C550808}" srcOrd="0" destOrd="1" presId="urn:microsoft.com/office/officeart/2005/8/layout/list1"/>
    <dgm:cxn modelId="{3DB7CD90-857B-440B-96CC-FC9E4A16BA2C}" srcId="{BE8BD8B6-7B08-45DB-AD99-E16703DE67BD}" destId="{52A9B5EE-D338-4D5B-B0DD-97555DBEC30A}" srcOrd="1" destOrd="0" parTransId="{83732337-8BE8-440D-A2BA-FE99B254C3B8}" sibTransId="{5E08D106-8429-457A-9767-D56A25E6FCD1}"/>
    <dgm:cxn modelId="{14F86276-6E90-4F2A-A16A-8EBFD9EA3F48}" srcId="{E30F7BC2-9F96-466E-9FD4-0611845E7224}" destId="{AB28A30C-19F0-49A1-9B63-BBEE12BAF730}" srcOrd="3" destOrd="0" parTransId="{FA064652-CDFC-44DA-8913-4446B64871F7}" sibTransId="{AA502D77-7995-4BBC-9ECC-91C80938EC94}"/>
    <dgm:cxn modelId="{58E7CD81-56FC-412D-9E46-3E3480CB031C}" srcId="{E30F7BC2-9F96-466E-9FD4-0611845E7224}" destId="{719AE557-332D-4DD5-985C-CED9CC38FB49}" srcOrd="6" destOrd="0" parTransId="{A8DE78A8-7069-44A4-9EDB-83EDECC7EC55}" sibTransId="{AD672C8E-3E8B-44A2-88F5-D92F11ECCF38}"/>
    <dgm:cxn modelId="{9DECF83F-5C3F-422F-B82B-1051ED929C53}" type="presOf" srcId="{3D892346-2027-4873-8A43-3D7EBF0BA2C8}" destId="{2C28886C-FE11-4D84-855B-305C3C550808}" srcOrd="0" destOrd="0" presId="urn:microsoft.com/office/officeart/2005/8/layout/list1"/>
    <dgm:cxn modelId="{D3F21E50-BD77-47B9-9985-53FDAB8FE7C5}" type="presOf" srcId="{D0AA2ECF-9065-41D5-A258-CA114D36B6B0}" destId="{BB645534-11EB-43C7-89FA-F6CBECC6FE1F}" srcOrd="0" destOrd="5" presId="urn:microsoft.com/office/officeart/2005/8/layout/list1"/>
    <dgm:cxn modelId="{2756C306-7DA3-4B3C-9778-700D2F120446}" srcId="{52A9B5EE-D338-4D5B-B0DD-97555DBEC30A}" destId="{86DE1249-F92F-487F-A25A-978925DA48D6}" srcOrd="1" destOrd="0" parTransId="{707B1EA8-8D62-4B78-8D6E-B9E1A290FE86}" sibTransId="{9B1E9BE0-1ABD-4CC5-896A-9EF89DE6DFC2}"/>
    <dgm:cxn modelId="{1EFD26C7-D83A-44AC-B1CD-FE6028DA2A6D}" srcId="{BE8BD8B6-7B08-45DB-AD99-E16703DE67BD}" destId="{E30F7BC2-9F96-466E-9FD4-0611845E7224}" srcOrd="0" destOrd="0" parTransId="{5E4804F7-A0DB-43F4-A74E-33C1831145D6}" sibTransId="{A7AAC529-103F-4F96-882D-D223942D79BD}"/>
    <dgm:cxn modelId="{DA79DAE6-8444-470B-8D7D-5B3B28F22EB0}" type="presOf" srcId="{F89A6239-E5FF-4B46-97CA-E8D489E0D8B9}" destId="{BB645534-11EB-43C7-89FA-F6CBECC6FE1F}" srcOrd="0" destOrd="4" presId="urn:microsoft.com/office/officeart/2005/8/layout/list1"/>
    <dgm:cxn modelId="{5EC90908-7CE2-40FD-AD62-D822AAA66E5F}" type="presOf" srcId="{52A9B5EE-D338-4D5B-B0DD-97555DBEC30A}" destId="{64D30239-C732-4411-B636-0A070E1C8A47}" srcOrd="1" destOrd="0" presId="urn:microsoft.com/office/officeart/2005/8/layout/list1"/>
    <dgm:cxn modelId="{F2A23F52-537D-48AC-B430-79141C553A72}" type="presParOf" srcId="{50E48C75-A5B4-4713-84D1-FF1BC249CA44}" destId="{2C8E0961-636C-4617-8802-21B09299B194}" srcOrd="0" destOrd="0" presId="urn:microsoft.com/office/officeart/2005/8/layout/list1"/>
    <dgm:cxn modelId="{529943E3-4744-42C3-A33B-0CCE93C47253}" type="presParOf" srcId="{2C8E0961-636C-4617-8802-21B09299B194}" destId="{002F65C9-0738-4F79-836B-A0AC4F50936C}" srcOrd="0" destOrd="0" presId="urn:microsoft.com/office/officeart/2005/8/layout/list1"/>
    <dgm:cxn modelId="{0D538C3E-6702-4366-B16C-96C6C40E4BB5}" type="presParOf" srcId="{2C8E0961-636C-4617-8802-21B09299B194}" destId="{5E39B637-7C53-45C7-88FC-467EEB299FD9}" srcOrd="1" destOrd="0" presId="urn:microsoft.com/office/officeart/2005/8/layout/list1"/>
    <dgm:cxn modelId="{7BF381CC-4C16-4898-A516-1BEF7C646392}" type="presParOf" srcId="{50E48C75-A5B4-4713-84D1-FF1BC249CA44}" destId="{D39ADED8-2B31-4A06-ABF4-2D8D9923037A}" srcOrd="1" destOrd="0" presId="urn:microsoft.com/office/officeart/2005/8/layout/list1"/>
    <dgm:cxn modelId="{8CB021AE-3284-472A-9360-F00D199B8CE0}" type="presParOf" srcId="{50E48C75-A5B4-4713-84D1-FF1BC249CA44}" destId="{BB645534-11EB-43C7-89FA-F6CBECC6FE1F}" srcOrd="2" destOrd="0" presId="urn:microsoft.com/office/officeart/2005/8/layout/list1"/>
    <dgm:cxn modelId="{F0103791-E610-49CA-878C-654EA5FE9E16}" type="presParOf" srcId="{50E48C75-A5B4-4713-84D1-FF1BC249CA44}" destId="{BE5569F1-DC8C-4B86-8695-A5562D7A7FE4}" srcOrd="3" destOrd="0" presId="urn:microsoft.com/office/officeart/2005/8/layout/list1"/>
    <dgm:cxn modelId="{5AA89321-A545-4673-82D5-6CA9F66AB031}" type="presParOf" srcId="{50E48C75-A5B4-4713-84D1-FF1BC249CA44}" destId="{3BD8FFEA-F63D-46A8-B83F-9C088E3FA2F6}" srcOrd="4" destOrd="0" presId="urn:microsoft.com/office/officeart/2005/8/layout/list1"/>
    <dgm:cxn modelId="{5DBB3173-9682-42BA-A12F-14792FE7835B}" type="presParOf" srcId="{3BD8FFEA-F63D-46A8-B83F-9C088E3FA2F6}" destId="{08EEAAC1-9BAD-4F64-B927-4DAD4D8CCC99}" srcOrd="0" destOrd="0" presId="urn:microsoft.com/office/officeart/2005/8/layout/list1"/>
    <dgm:cxn modelId="{F2995A61-3A2C-4E8A-8B0C-CA9F62D4CD08}" type="presParOf" srcId="{3BD8FFEA-F63D-46A8-B83F-9C088E3FA2F6}" destId="{64D30239-C732-4411-B636-0A070E1C8A47}" srcOrd="1" destOrd="0" presId="urn:microsoft.com/office/officeart/2005/8/layout/list1"/>
    <dgm:cxn modelId="{31DB2150-1331-4EAA-B199-E57494ACEE02}" type="presParOf" srcId="{50E48C75-A5B4-4713-84D1-FF1BC249CA44}" destId="{6C53D22F-7D5D-4913-A976-13A274D089C2}" srcOrd="5" destOrd="0" presId="urn:microsoft.com/office/officeart/2005/8/layout/list1"/>
    <dgm:cxn modelId="{DE263579-3515-41B2-AC21-54BB4581973A}" type="presParOf" srcId="{50E48C75-A5B4-4713-84D1-FF1BC249CA44}" destId="{2C28886C-FE11-4D84-855B-305C3C55080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4D15B-CD3C-4E6A-AF67-4DB3E16CA73E}">
      <dsp:nvSpPr>
        <dsp:cNvPr id="0" name=""/>
        <dsp:cNvSpPr/>
      </dsp:nvSpPr>
      <dsp:spPr>
        <a:xfrm>
          <a:off x="2874010" y="3036805"/>
          <a:ext cx="2379980" cy="23799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Reconciliation Workbook</a:t>
          </a:r>
          <a:endParaRPr lang="en-US" sz="2200" kern="1200" dirty="0"/>
        </a:p>
      </dsp:txBody>
      <dsp:txXfrm>
        <a:off x="3222550" y="3385345"/>
        <a:ext cx="1682900" cy="1682900"/>
      </dsp:txXfrm>
    </dsp:sp>
    <dsp:sp modelId="{26053A0A-74B3-47CE-AAE2-403F33B6521F}">
      <dsp:nvSpPr>
        <dsp:cNvPr id="0" name=""/>
        <dsp:cNvSpPr/>
      </dsp:nvSpPr>
      <dsp:spPr>
        <a:xfrm rot="12900000">
          <a:off x="1161933" y="2560481"/>
          <a:ext cx="2013351" cy="67829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417072-B82A-4B0F-8A0A-E31AF23BC1F8}">
      <dsp:nvSpPr>
        <dsp:cNvPr id="0" name=""/>
        <dsp:cNvSpPr/>
      </dsp:nvSpPr>
      <dsp:spPr>
        <a:xfrm>
          <a:off x="213498" y="1417830"/>
          <a:ext cx="2260981" cy="18087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Payroll Data</a:t>
          </a:r>
        </a:p>
        <a:p>
          <a:pPr lvl="0" algn="ctr" defTabSz="1377950">
            <a:lnSpc>
              <a:spcPct val="90000"/>
            </a:lnSpc>
            <a:spcBef>
              <a:spcPct val="0"/>
            </a:spcBef>
            <a:spcAft>
              <a:spcPct val="35000"/>
            </a:spcAft>
          </a:pPr>
          <a:r>
            <a:rPr lang="en-US" sz="2000" kern="1200" dirty="0" smtClean="0"/>
            <a:t>(Accounting)</a:t>
          </a:r>
          <a:endParaRPr lang="en-US" sz="2000" kern="1200" dirty="0"/>
        </a:p>
      </dsp:txBody>
      <dsp:txXfrm>
        <a:off x="266475" y="1470807"/>
        <a:ext cx="2155027" cy="1702830"/>
      </dsp:txXfrm>
    </dsp:sp>
    <dsp:sp modelId="{561B54AD-E850-4FF3-A4B8-6E0625956891}">
      <dsp:nvSpPr>
        <dsp:cNvPr id="0" name=""/>
        <dsp:cNvSpPr/>
      </dsp:nvSpPr>
      <dsp:spPr>
        <a:xfrm rot="16200000">
          <a:off x="3057324" y="1573802"/>
          <a:ext cx="2013351" cy="67829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61F0CE3-0A8B-46F9-962F-1AADA43DC8A4}">
      <dsp:nvSpPr>
        <dsp:cNvPr id="0" name=""/>
        <dsp:cNvSpPr/>
      </dsp:nvSpPr>
      <dsp:spPr>
        <a:xfrm>
          <a:off x="2933509" y="1881"/>
          <a:ext cx="2260981" cy="18087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Previous Balances</a:t>
          </a:r>
        </a:p>
        <a:p>
          <a:pPr lvl="0" algn="ctr" defTabSz="1155700">
            <a:lnSpc>
              <a:spcPct val="90000"/>
            </a:lnSpc>
            <a:spcBef>
              <a:spcPct val="0"/>
            </a:spcBef>
            <a:spcAft>
              <a:spcPct val="35000"/>
            </a:spcAft>
          </a:pPr>
          <a:r>
            <a:rPr lang="en-US" sz="2000" kern="1200" dirty="0" smtClean="0"/>
            <a:t>(Prior Reconciliation)</a:t>
          </a:r>
          <a:endParaRPr lang="en-US" sz="2000" kern="1200" dirty="0"/>
        </a:p>
      </dsp:txBody>
      <dsp:txXfrm>
        <a:off x="2986486" y="54858"/>
        <a:ext cx="2155027" cy="1702830"/>
      </dsp:txXfrm>
    </dsp:sp>
    <dsp:sp modelId="{9BCF79F6-FA9E-4F4B-9B96-59250290E7C4}">
      <dsp:nvSpPr>
        <dsp:cNvPr id="0" name=""/>
        <dsp:cNvSpPr/>
      </dsp:nvSpPr>
      <dsp:spPr>
        <a:xfrm rot="19500000">
          <a:off x="4952715" y="2560481"/>
          <a:ext cx="2013351" cy="67829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272A7F-8CCA-4F74-9F95-67996A74641F}">
      <dsp:nvSpPr>
        <dsp:cNvPr id="0" name=""/>
        <dsp:cNvSpPr/>
      </dsp:nvSpPr>
      <dsp:spPr>
        <a:xfrm>
          <a:off x="5653520" y="1417830"/>
          <a:ext cx="2260981" cy="18087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Employment Data</a:t>
          </a:r>
        </a:p>
        <a:p>
          <a:pPr lvl="0" algn="ctr" defTabSz="1377950">
            <a:lnSpc>
              <a:spcPct val="90000"/>
            </a:lnSpc>
            <a:spcBef>
              <a:spcPct val="0"/>
            </a:spcBef>
            <a:spcAft>
              <a:spcPct val="35000"/>
            </a:spcAft>
          </a:pPr>
          <a:r>
            <a:rPr lang="en-US" sz="2400" kern="1200" dirty="0" smtClean="0"/>
            <a:t>(</a:t>
          </a:r>
          <a:r>
            <a:rPr lang="en-US" sz="2400" kern="1200" dirty="0" err="1" smtClean="0"/>
            <a:t>JobX</a:t>
          </a:r>
          <a:r>
            <a:rPr lang="en-US" sz="2400" kern="1200" dirty="0" smtClean="0"/>
            <a:t>)</a:t>
          </a:r>
          <a:endParaRPr lang="en-US" sz="2400" kern="1200" dirty="0"/>
        </a:p>
      </dsp:txBody>
      <dsp:txXfrm>
        <a:off x="5706497" y="1470807"/>
        <a:ext cx="2155027" cy="1702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74695-7A21-47FB-88FA-9CD814D21296}">
      <dsp:nvSpPr>
        <dsp:cNvPr id="0" name=""/>
        <dsp:cNvSpPr/>
      </dsp:nvSpPr>
      <dsp:spPr>
        <a:xfrm>
          <a:off x="0" y="627621"/>
          <a:ext cx="11060482" cy="12332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416" tIns="604012" rIns="858416"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t>New optional fields for hours/day for each day of the week</a:t>
          </a:r>
          <a:endParaRPr lang="en-US" sz="2900" kern="1200" dirty="0"/>
        </a:p>
      </dsp:txBody>
      <dsp:txXfrm>
        <a:off x="0" y="627621"/>
        <a:ext cx="11060482" cy="1233225"/>
      </dsp:txXfrm>
    </dsp:sp>
    <dsp:sp modelId="{B314471E-75A7-4364-9D98-5598B9A7EBAB}">
      <dsp:nvSpPr>
        <dsp:cNvPr id="0" name=""/>
        <dsp:cNvSpPr/>
      </dsp:nvSpPr>
      <dsp:spPr>
        <a:xfrm>
          <a:off x="553024" y="199581"/>
          <a:ext cx="7742337" cy="856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642" tIns="0" rIns="292642" bIns="0" numCol="1" spcCol="1270" anchor="ctr" anchorCtr="0">
          <a:noAutofit/>
        </a:bodyPr>
        <a:lstStyle/>
        <a:p>
          <a:pPr lvl="0" algn="l" defTabSz="1289050" rtl="0">
            <a:lnSpc>
              <a:spcPct val="90000"/>
            </a:lnSpc>
            <a:spcBef>
              <a:spcPct val="0"/>
            </a:spcBef>
            <a:spcAft>
              <a:spcPct val="35000"/>
            </a:spcAft>
          </a:pPr>
          <a:r>
            <a:rPr lang="en-US" sz="2900" kern="1200" dirty="0" smtClean="0"/>
            <a:t>Updated </a:t>
          </a:r>
          <a:r>
            <a:rPr lang="en-US" sz="2900" kern="1200" dirty="0" err="1" smtClean="0"/>
            <a:t>JobX</a:t>
          </a:r>
          <a:r>
            <a:rPr lang="en-US" sz="2900" kern="1200" dirty="0" smtClean="0"/>
            <a:t> Fields</a:t>
          </a:r>
          <a:endParaRPr lang="en-US" sz="2900" kern="1200" dirty="0"/>
        </a:p>
      </dsp:txBody>
      <dsp:txXfrm>
        <a:off x="594814" y="241371"/>
        <a:ext cx="7658757" cy="772500"/>
      </dsp:txXfrm>
    </dsp:sp>
    <dsp:sp modelId="{C2A2FEFF-8254-4435-8D1F-571B919B0567}">
      <dsp:nvSpPr>
        <dsp:cNvPr id="0" name=""/>
        <dsp:cNvSpPr/>
      </dsp:nvSpPr>
      <dsp:spPr>
        <a:xfrm>
          <a:off x="0" y="2445486"/>
          <a:ext cx="11060482" cy="3379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416" tIns="604012" rIns="858416"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t>Open for submission and being reviewed multiple times every week</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Please make sure to create new Spring-only jobs as current Academic Year (i.e. Fall/Spring jobs can not be approved.</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Feel free to copy and paste content from Fall/Academic Year jobs </a:t>
          </a:r>
          <a:endParaRPr lang="en-US" sz="2900" kern="1200" dirty="0"/>
        </a:p>
      </dsp:txBody>
      <dsp:txXfrm>
        <a:off x="0" y="2445486"/>
        <a:ext cx="11060482" cy="3379950"/>
      </dsp:txXfrm>
    </dsp:sp>
    <dsp:sp modelId="{F89DF623-482A-4D40-B322-9F190965F04F}">
      <dsp:nvSpPr>
        <dsp:cNvPr id="0" name=""/>
        <dsp:cNvSpPr/>
      </dsp:nvSpPr>
      <dsp:spPr>
        <a:xfrm>
          <a:off x="553024" y="2017446"/>
          <a:ext cx="7742337" cy="856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642" tIns="0" rIns="292642" bIns="0" numCol="1" spcCol="1270" anchor="ctr" anchorCtr="0">
          <a:noAutofit/>
        </a:bodyPr>
        <a:lstStyle/>
        <a:p>
          <a:pPr lvl="0" algn="l" defTabSz="1289050" rtl="0">
            <a:lnSpc>
              <a:spcPct val="90000"/>
            </a:lnSpc>
            <a:spcBef>
              <a:spcPct val="0"/>
            </a:spcBef>
            <a:spcAft>
              <a:spcPct val="35000"/>
            </a:spcAft>
          </a:pPr>
          <a:r>
            <a:rPr lang="en-US" sz="2900" kern="1200" dirty="0" smtClean="0"/>
            <a:t>Spring Jobs</a:t>
          </a:r>
          <a:endParaRPr lang="en-US" sz="2900" kern="1200" dirty="0"/>
        </a:p>
      </dsp:txBody>
      <dsp:txXfrm>
        <a:off x="594814" y="2059236"/>
        <a:ext cx="7658757"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45534-11EB-43C7-89FA-F6CBECC6FE1F}">
      <dsp:nvSpPr>
        <dsp:cNvPr id="0" name=""/>
        <dsp:cNvSpPr/>
      </dsp:nvSpPr>
      <dsp:spPr>
        <a:xfrm>
          <a:off x="0" y="690509"/>
          <a:ext cx="11060482" cy="308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416" tIns="416560" rIns="858416" bIns="142240" numCol="1" spcCol="1270" anchor="t" anchorCtr="0">
          <a:noAutofit/>
        </a:bodyPr>
        <a:lstStyle/>
        <a:p>
          <a:pPr marL="223838" marR="0" lvl="0" indent="-223838" algn="l" defTabSz="914400" rtl="0" eaLnBrk="1" fontAlgn="auto" latinLnBrk="0" hangingPunct="1">
            <a:lnSpc>
              <a:spcPct val="100000"/>
            </a:lnSpc>
            <a:spcBef>
              <a:spcPct val="0"/>
            </a:spcBef>
            <a:spcAft>
              <a:spcPts val="0"/>
            </a:spcAft>
            <a:buClrTx/>
            <a:buSzTx/>
            <a:buFontTx/>
            <a:buChar char="••"/>
            <a:tabLst/>
            <a:defRPr/>
          </a:pPr>
          <a:r>
            <a:rPr lang="en-US" sz="2000" kern="1200" dirty="0" smtClean="0"/>
            <a:t>NO DISCIPLINARY ACTION IS TAKEN BASED ON FINDINGS</a:t>
          </a:r>
          <a:endParaRPr lang="en-US" sz="2000" kern="1200" dirty="0"/>
        </a:p>
        <a:p>
          <a:pPr marL="223838" marR="0" lvl="0" indent="-223838" algn="l" defTabSz="914400" rtl="0" eaLnBrk="1" fontAlgn="auto" latinLnBrk="0" hangingPunct="1">
            <a:lnSpc>
              <a:spcPct val="100000"/>
            </a:lnSpc>
            <a:spcBef>
              <a:spcPct val="0"/>
            </a:spcBef>
            <a:spcAft>
              <a:spcPts val="0"/>
            </a:spcAft>
            <a:buClrTx/>
            <a:buSzTx/>
            <a:buFontTx/>
            <a:buChar char="••"/>
            <a:tabLst/>
            <a:defRPr/>
          </a:pPr>
          <a:r>
            <a:rPr lang="en-US" sz="2000" kern="1200" dirty="0" smtClean="0"/>
            <a:t>Half-hour process being conducted by full-time and student members of the FWS team</a:t>
          </a:r>
          <a:endParaRPr lang="en-US" sz="2000" kern="1200" dirty="0"/>
        </a:p>
        <a:p>
          <a:pPr marL="223838" marR="0" lvl="0" indent="-223838" algn="l" defTabSz="914400" rtl="0" eaLnBrk="1" fontAlgn="auto" latinLnBrk="0" hangingPunct="1">
            <a:lnSpc>
              <a:spcPct val="100000"/>
            </a:lnSpc>
            <a:spcBef>
              <a:spcPct val="0"/>
            </a:spcBef>
            <a:spcAft>
              <a:spcPts val="0"/>
            </a:spcAft>
            <a:buClrTx/>
            <a:buSzTx/>
            <a:buFontTx/>
            <a:buChar char="••"/>
            <a:tabLst/>
            <a:defRPr/>
          </a:pPr>
          <a:r>
            <a:rPr lang="en-US" sz="2000" kern="1200" dirty="0" smtClean="0"/>
            <a:t>Consists of questions with supervisor/FWS Student, interview of student, &amp; photos</a:t>
          </a:r>
          <a:endParaRPr lang="en-US" sz="2000" kern="1200" dirty="0"/>
        </a:p>
        <a:p>
          <a:pPr marL="223838" marR="0" lvl="0" indent="-223838" algn="l" defTabSz="914400" rtl="0" eaLnBrk="1" fontAlgn="auto" latinLnBrk="0" hangingPunct="1">
            <a:lnSpc>
              <a:spcPct val="100000"/>
            </a:lnSpc>
            <a:spcBef>
              <a:spcPct val="0"/>
            </a:spcBef>
            <a:spcAft>
              <a:spcPts val="0"/>
            </a:spcAft>
            <a:buClrTx/>
            <a:buSzTx/>
            <a:buFontTx/>
            <a:buChar char="••"/>
            <a:tabLst/>
            <a:defRPr/>
          </a:pPr>
          <a:r>
            <a:rPr lang="en-US" sz="2000" kern="1200" dirty="0" smtClean="0"/>
            <a:t>Goal is three-fold</a:t>
          </a:r>
          <a:endParaRPr lang="en-US" sz="2000" kern="1200" dirty="0"/>
        </a:p>
        <a:p>
          <a:pPr marL="738188" lvl="2" indent="-280988" algn="l" defTabSz="933450" rtl="0">
            <a:lnSpc>
              <a:spcPct val="90000"/>
            </a:lnSpc>
            <a:spcBef>
              <a:spcPct val="0"/>
            </a:spcBef>
            <a:spcAft>
              <a:spcPct val="15000"/>
            </a:spcAft>
            <a:buChar char="••"/>
          </a:pPr>
          <a:r>
            <a:rPr lang="en-US" sz="2000" kern="1200" dirty="0" smtClean="0"/>
            <a:t>Find gaps between best practices and current operations</a:t>
          </a:r>
          <a:endParaRPr lang="en-US" sz="2000" kern="1200" dirty="0"/>
        </a:p>
        <a:p>
          <a:pPr marL="738188" lvl="2" indent="-280988" algn="l" defTabSz="933450" rtl="0">
            <a:lnSpc>
              <a:spcPct val="90000"/>
            </a:lnSpc>
            <a:spcBef>
              <a:spcPct val="0"/>
            </a:spcBef>
            <a:spcAft>
              <a:spcPct val="15000"/>
            </a:spcAft>
            <a:buChar char="••"/>
          </a:pPr>
          <a:r>
            <a:rPr lang="en-US" sz="2000" kern="1200" dirty="0" smtClean="0"/>
            <a:t>Develop promotional materials for future FWS students and potential donors</a:t>
          </a:r>
          <a:endParaRPr lang="en-US" sz="2000" kern="1200" dirty="0"/>
        </a:p>
        <a:p>
          <a:pPr marL="738188" lvl="2" indent="-280988" algn="l" defTabSz="933450" rtl="0">
            <a:lnSpc>
              <a:spcPct val="90000"/>
            </a:lnSpc>
            <a:spcBef>
              <a:spcPct val="0"/>
            </a:spcBef>
            <a:spcAft>
              <a:spcPct val="15000"/>
            </a:spcAft>
            <a:buChar char="••"/>
          </a:pPr>
          <a:r>
            <a:rPr lang="en-US" sz="2000" kern="1200" dirty="0" smtClean="0"/>
            <a:t>Better acquaint FWS Staff &amp; Supervisors/Students</a:t>
          </a:r>
          <a:endParaRPr lang="en-US" sz="2000" kern="1200" dirty="0"/>
        </a:p>
        <a:p>
          <a:pPr marL="176213" lvl="2" indent="-176213" algn="l" defTabSz="933450" rtl="0">
            <a:lnSpc>
              <a:spcPct val="90000"/>
            </a:lnSpc>
            <a:spcBef>
              <a:spcPct val="0"/>
            </a:spcBef>
            <a:spcAft>
              <a:spcPct val="15000"/>
            </a:spcAft>
            <a:buChar char="••"/>
          </a:pPr>
          <a:r>
            <a:rPr lang="en-US" sz="2000" b="1" u="sng" kern="1200" dirty="0" smtClean="0"/>
            <a:t>Taking volunteers for Nov./Dec.</a:t>
          </a:r>
          <a:endParaRPr lang="en-US" sz="2000" kern="1200" dirty="0"/>
        </a:p>
      </dsp:txBody>
      <dsp:txXfrm>
        <a:off x="0" y="690509"/>
        <a:ext cx="11060482" cy="3087000"/>
      </dsp:txXfrm>
    </dsp:sp>
    <dsp:sp modelId="{5E39B637-7C53-45C7-88FC-467EEB299FD9}">
      <dsp:nvSpPr>
        <dsp:cNvPr id="0" name=""/>
        <dsp:cNvSpPr/>
      </dsp:nvSpPr>
      <dsp:spPr>
        <a:xfrm>
          <a:off x="553024" y="395309"/>
          <a:ext cx="7742337"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642" tIns="0" rIns="292642" bIns="0" numCol="1" spcCol="1270" anchor="ctr" anchorCtr="0">
          <a:noAutofit/>
        </a:bodyPr>
        <a:lstStyle/>
        <a:p>
          <a:pPr lvl="0" algn="l" defTabSz="889000" rtl="0">
            <a:lnSpc>
              <a:spcPct val="90000"/>
            </a:lnSpc>
            <a:spcBef>
              <a:spcPct val="0"/>
            </a:spcBef>
            <a:spcAft>
              <a:spcPct val="35000"/>
            </a:spcAft>
          </a:pPr>
          <a:r>
            <a:rPr lang="en-US" sz="2000" kern="1200" dirty="0" smtClean="0"/>
            <a:t>Site Visits</a:t>
          </a:r>
          <a:endParaRPr lang="en-US" sz="2000" kern="1200" dirty="0"/>
        </a:p>
      </dsp:txBody>
      <dsp:txXfrm>
        <a:off x="581845" y="424130"/>
        <a:ext cx="7684695" cy="532758"/>
      </dsp:txXfrm>
    </dsp:sp>
    <dsp:sp modelId="{2C28886C-FE11-4D84-855B-305C3C550808}">
      <dsp:nvSpPr>
        <dsp:cNvPr id="0" name=""/>
        <dsp:cNvSpPr/>
      </dsp:nvSpPr>
      <dsp:spPr>
        <a:xfrm>
          <a:off x="0" y="4180709"/>
          <a:ext cx="11060482" cy="144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416" tIns="416560" rIns="858416"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Goal: to better align current FWS positions with jobs students enter upon graduation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Currently performing a gap analysis and will be reaching out to employers in underrepresented areas</a:t>
          </a:r>
          <a:endParaRPr lang="en-US" sz="2000" kern="1200" dirty="0"/>
        </a:p>
      </dsp:txBody>
      <dsp:txXfrm>
        <a:off x="0" y="4180709"/>
        <a:ext cx="11060482" cy="1449000"/>
      </dsp:txXfrm>
    </dsp:sp>
    <dsp:sp modelId="{64D30239-C732-4411-B636-0A070E1C8A47}">
      <dsp:nvSpPr>
        <dsp:cNvPr id="0" name=""/>
        <dsp:cNvSpPr/>
      </dsp:nvSpPr>
      <dsp:spPr>
        <a:xfrm>
          <a:off x="553024" y="3885509"/>
          <a:ext cx="7742337"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642" tIns="0" rIns="292642" bIns="0" numCol="1" spcCol="1270" anchor="ctr" anchorCtr="0">
          <a:noAutofit/>
        </a:bodyPr>
        <a:lstStyle/>
        <a:p>
          <a:pPr lvl="0" algn="l" defTabSz="889000" rtl="0">
            <a:lnSpc>
              <a:spcPct val="90000"/>
            </a:lnSpc>
            <a:spcBef>
              <a:spcPct val="0"/>
            </a:spcBef>
            <a:spcAft>
              <a:spcPct val="35000"/>
            </a:spcAft>
          </a:pPr>
          <a:r>
            <a:rPr lang="en-US" sz="2000" kern="1200" dirty="0" smtClean="0"/>
            <a:t>Job/Career Alignment &amp; Recruitment</a:t>
          </a:r>
          <a:endParaRPr lang="en-US" sz="2000" kern="1200" dirty="0"/>
        </a:p>
      </dsp:txBody>
      <dsp:txXfrm>
        <a:off x="581845" y="3914330"/>
        <a:ext cx="7684695"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642FE-C07C-4862-885A-04E5BA2994C3}"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FF812-EDB7-4A6B-B45A-8792D54BE9CD}" type="slidenum">
              <a:rPr lang="en-US" smtClean="0"/>
              <a:t>‹#›</a:t>
            </a:fld>
            <a:endParaRPr lang="en-US"/>
          </a:p>
        </p:txBody>
      </p:sp>
    </p:spTree>
    <p:extLst>
      <p:ext uri="{BB962C8B-B14F-4D97-AF65-F5344CB8AC3E}">
        <p14:creationId xmlns:p14="http://schemas.microsoft.com/office/powerpoint/2010/main" val="193897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F812-EDB7-4A6B-B45A-8792D54BE9CD}" type="slidenum">
              <a:rPr lang="en-US" smtClean="0"/>
              <a:t>8</a:t>
            </a:fld>
            <a:endParaRPr lang="en-US"/>
          </a:p>
        </p:txBody>
      </p:sp>
    </p:spTree>
    <p:extLst>
      <p:ext uri="{BB962C8B-B14F-4D97-AF65-F5344CB8AC3E}">
        <p14:creationId xmlns:p14="http://schemas.microsoft.com/office/powerpoint/2010/main" val="107951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F812-EDB7-4A6B-B45A-8792D54BE9CD}" type="slidenum">
              <a:rPr lang="en-US" smtClean="0"/>
              <a:t>10</a:t>
            </a:fld>
            <a:endParaRPr lang="en-US"/>
          </a:p>
        </p:txBody>
      </p:sp>
    </p:spTree>
    <p:extLst>
      <p:ext uri="{BB962C8B-B14F-4D97-AF65-F5344CB8AC3E}">
        <p14:creationId xmlns:p14="http://schemas.microsoft.com/office/powerpoint/2010/main" val="380695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F812-EDB7-4A6B-B45A-8792D54BE9CD}" type="slidenum">
              <a:rPr lang="en-US" smtClean="0"/>
              <a:t>14</a:t>
            </a:fld>
            <a:endParaRPr lang="en-US"/>
          </a:p>
        </p:txBody>
      </p:sp>
    </p:spTree>
    <p:extLst>
      <p:ext uri="{BB962C8B-B14F-4D97-AF65-F5344CB8AC3E}">
        <p14:creationId xmlns:p14="http://schemas.microsoft.com/office/powerpoint/2010/main" val="368489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F812-EDB7-4A6B-B45A-8792D54BE9CD}" type="slidenum">
              <a:rPr lang="en-US" smtClean="0"/>
              <a:t>15</a:t>
            </a:fld>
            <a:endParaRPr lang="en-US"/>
          </a:p>
        </p:txBody>
      </p:sp>
    </p:spTree>
    <p:extLst>
      <p:ext uri="{BB962C8B-B14F-4D97-AF65-F5344CB8AC3E}">
        <p14:creationId xmlns:p14="http://schemas.microsoft.com/office/powerpoint/2010/main" val="391681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F812-EDB7-4A6B-B45A-8792D54BE9CD}" type="slidenum">
              <a:rPr lang="en-US" smtClean="0"/>
              <a:t>16</a:t>
            </a:fld>
            <a:endParaRPr lang="en-US"/>
          </a:p>
        </p:txBody>
      </p:sp>
    </p:spTree>
    <p:extLst>
      <p:ext uri="{BB962C8B-B14F-4D97-AF65-F5344CB8AC3E}">
        <p14:creationId xmlns:p14="http://schemas.microsoft.com/office/powerpoint/2010/main" val="329250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F812-EDB7-4A6B-B45A-8792D54BE9CD}" type="slidenum">
              <a:rPr lang="en-US" smtClean="0"/>
              <a:t>17</a:t>
            </a:fld>
            <a:endParaRPr lang="en-US"/>
          </a:p>
        </p:txBody>
      </p:sp>
    </p:spTree>
    <p:extLst>
      <p:ext uri="{BB962C8B-B14F-4D97-AF65-F5344CB8AC3E}">
        <p14:creationId xmlns:p14="http://schemas.microsoft.com/office/powerpoint/2010/main" val="214902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FF812-EDB7-4A6B-B45A-8792D54BE9CD}" type="slidenum">
              <a:rPr lang="en-US" smtClean="0"/>
              <a:t>18</a:t>
            </a:fld>
            <a:endParaRPr lang="en-US"/>
          </a:p>
        </p:txBody>
      </p:sp>
    </p:spTree>
    <p:extLst>
      <p:ext uri="{BB962C8B-B14F-4D97-AF65-F5344CB8AC3E}">
        <p14:creationId xmlns:p14="http://schemas.microsoft.com/office/powerpoint/2010/main" val="417842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15C17-8FBD-4B7C-8B7F-A7BDD751999E}"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66101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15C17-8FBD-4B7C-8B7F-A7BDD751999E}"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104793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15C17-8FBD-4B7C-8B7F-A7BDD751999E}"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1416367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8737599" y="6135476"/>
            <a:ext cx="2540003" cy="353403"/>
          </a:xfrm>
          <a:prstGeom prst="rect">
            <a:avLst/>
          </a:prstGeom>
        </p:spPr>
        <p:txBody>
          <a:bodyPr lIns="46163" tIns="46163" rIns="46163" bIns="46163"/>
          <a:lstStyle>
            <a:lvl1pPr defTabSz="651990">
              <a:defRPr sz="1283">
                <a:latin typeface="+mn-lt"/>
                <a:ea typeface="+mn-ea"/>
                <a:cs typeface="+mn-cs"/>
                <a:sym typeface="Helvetica"/>
              </a:defRPr>
            </a:lvl1pPr>
          </a:lstStyle>
          <a:p>
            <a:pPr lvl="0"/>
            <a:fld id="{86CB4B4D-7CA3-9044-876B-883B54F8677D}" type="slidenum">
              <a:t>‹#›</a:t>
            </a:fld>
            <a:endParaRPr dirty="0"/>
          </a:p>
        </p:txBody>
      </p:sp>
    </p:spTree>
    <p:extLst>
      <p:ext uri="{BB962C8B-B14F-4D97-AF65-F5344CB8AC3E}">
        <p14:creationId xmlns:p14="http://schemas.microsoft.com/office/powerpoint/2010/main" val="38937711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15C17-8FBD-4B7C-8B7F-A7BDD751999E}"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1081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315C17-8FBD-4B7C-8B7F-A7BDD751999E}"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224912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15C17-8FBD-4B7C-8B7F-A7BDD751999E}"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177378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15C17-8FBD-4B7C-8B7F-A7BDD751999E}"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37308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15C17-8FBD-4B7C-8B7F-A7BDD751999E}"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280494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15C17-8FBD-4B7C-8B7F-A7BDD751999E}"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24265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315C17-8FBD-4B7C-8B7F-A7BDD751999E}"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36102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315C17-8FBD-4B7C-8B7F-A7BDD751999E}"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4DBAD-F522-42F7-94EE-3A6E193970E7}" type="slidenum">
              <a:rPr lang="en-US" smtClean="0"/>
              <a:t>‹#›</a:t>
            </a:fld>
            <a:endParaRPr lang="en-US"/>
          </a:p>
        </p:txBody>
      </p:sp>
    </p:spTree>
    <p:extLst>
      <p:ext uri="{BB962C8B-B14F-4D97-AF65-F5344CB8AC3E}">
        <p14:creationId xmlns:p14="http://schemas.microsoft.com/office/powerpoint/2010/main" val="31589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15C17-8FBD-4B7C-8B7F-A7BDD751999E}"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4DBAD-F522-42F7-94EE-3A6E193970E7}" type="slidenum">
              <a:rPr lang="en-US" smtClean="0"/>
              <a:t>‹#›</a:t>
            </a:fld>
            <a:endParaRPr lang="en-US"/>
          </a:p>
        </p:txBody>
      </p:sp>
    </p:spTree>
    <p:extLst>
      <p:ext uri="{BB962C8B-B14F-4D97-AF65-F5344CB8AC3E}">
        <p14:creationId xmlns:p14="http://schemas.microsoft.com/office/powerpoint/2010/main" val="410035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r.unc.edu/policies-procedures-systems/spa-employee-policies/performance-management/performance-management-toolkit/" TargetMode="External"/><Relationship Id="rId2" Type="http://schemas.openxmlformats.org/officeDocument/2006/relationships/hyperlink" Target="http://hr.unc.edu/employee-management-relations/performance-management/" TargetMode="External"/><Relationship Id="rId1" Type="http://schemas.openxmlformats.org/officeDocument/2006/relationships/slideLayout" Target="../slideLayouts/slideLayout4.xml"/><Relationship Id="rId5" Type="http://schemas.openxmlformats.org/officeDocument/2006/relationships/hyperlink" Target="https://unc.studentemployment.ngwebsolutions.com/cimages/FWS%20Evaluation%20Form_20171018(example).pdf" TargetMode="External"/><Relationship Id="rId4" Type="http://schemas.openxmlformats.org/officeDocument/2006/relationships/hyperlink" Target="https://unc.studentemployment.ngwebsolutions.com/cimages/FWS_Evaluation_Form_20171018.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unc.studentemployment.ngwebsolutions.com/cimages/FWS_Evaluation_Form_20171018.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r.unc.edu/organization-and-professional-development/specialized-programs-and-resources/mentoring-resources/mentoring-servic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hr.unc.edu/organization-and-professional-development/specialized-programs-and-resources/mentoring-resources/mentoring-servic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finance.unc.edu/files/2016/12/2017-Biweekly-Pay-Period-Schedule.pdf" TargetMode="Externa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ossa blue small.pdf"/>
          <p:cNvPicPr/>
          <p:nvPr/>
        </p:nvPicPr>
        <p:blipFill>
          <a:blip r:embed="rId2">
            <a:extLst/>
          </a:blip>
          <a:stretch>
            <a:fillRect/>
          </a:stretch>
        </p:blipFill>
        <p:spPr>
          <a:xfrm>
            <a:off x="0" y="5816566"/>
            <a:ext cx="2459649" cy="1041434"/>
          </a:xfrm>
          <a:prstGeom prst="rect">
            <a:avLst/>
          </a:prstGeom>
          <a:ln w="12700">
            <a:miter lim="400000"/>
          </a:ln>
        </p:spPr>
      </p:pic>
      <p:grpSp>
        <p:nvGrpSpPr>
          <p:cNvPr id="3" name="Group 2"/>
          <p:cNvGrpSpPr/>
          <p:nvPr/>
        </p:nvGrpSpPr>
        <p:grpSpPr>
          <a:xfrm>
            <a:off x="2870666" y="3128259"/>
            <a:ext cx="6323439" cy="2796551"/>
            <a:chOff x="6544381" y="4138211"/>
            <a:chExt cx="5647619" cy="2394906"/>
          </a:xfrm>
        </p:grpSpPr>
        <p:pic>
          <p:nvPicPr>
            <p:cNvPr id="5" name="Picture 4"/>
            <p:cNvPicPr>
              <a:picLocks noChangeAspect="1"/>
            </p:cNvPicPr>
            <p:nvPr/>
          </p:nvPicPr>
          <p:blipFill rotWithShape="1">
            <a:blip r:embed="rId3"/>
            <a:srcRect b="62298"/>
            <a:stretch/>
          </p:blipFill>
          <p:spPr>
            <a:xfrm>
              <a:off x="6544381" y="4138211"/>
              <a:ext cx="5647619" cy="1576307"/>
            </a:xfrm>
            <a:prstGeom prst="rect">
              <a:avLst/>
            </a:prstGeom>
          </p:spPr>
        </p:pic>
        <p:pic>
          <p:nvPicPr>
            <p:cNvPr id="7" name="Picture 6"/>
            <p:cNvPicPr>
              <a:picLocks noChangeAspect="1"/>
            </p:cNvPicPr>
            <p:nvPr/>
          </p:nvPicPr>
          <p:blipFill rotWithShape="1">
            <a:blip r:embed="rId3"/>
            <a:srcRect l="202" t="36633" r="-202" b="43788"/>
            <a:stretch/>
          </p:blipFill>
          <p:spPr>
            <a:xfrm>
              <a:off x="6544381" y="5714518"/>
              <a:ext cx="5647619" cy="818599"/>
            </a:xfrm>
            <a:prstGeom prst="rect">
              <a:avLst/>
            </a:prstGeom>
          </p:spPr>
        </p:pic>
      </p:grpSp>
      <p:grpSp>
        <p:nvGrpSpPr>
          <p:cNvPr id="4" name="Group 3"/>
          <p:cNvGrpSpPr/>
          <p:nvPr/>
        </p:nvGrpSpPr>
        <p:grpSpPr>
          <a:xfrm>
            <a:off x="2683070" y="605790"/>
            <a:ext cx="6724270" cy="2071533"/>
            <a:chOff x="352466" y="4389120"/>
            <a:chExt cx="5352382" cy="1714500"/>
          </a:xfrm>
        </p:grpSpPr>
        <p:pic>
          <p:nvPicPr>
            <p:cNvPr id="2" name="Picture 1"/>
            <p:cNvPicPr>
              <a:picLocks noChangeAspect="1"/>
            </p:cNvPicPr>
            <p:nvPr/>
          </p:nvPicPr>
          <p:blipFill rotWithShape="1">
            <a:blip r:embed="rId4"/>
            <a:srcRect b="28311"/>
            <a:stretch/>
          </p:blipFill>
          <p:spPr>
            <a:xfrm>
              <a:off x="352467" y="4604490"/>
              <a:ext cx="5352381" cy="1133370"/>
            </a:xfrm>
            <a:prstGeom prst="rect">
              <a:avLst/>
            </a:prstGeom>
          </p:spPr>
        </p:pic>
        <p:pic>
          <p:nvPicPr>
            <p:cNvPr id="9" name="Picture 8"/>
            <p:cNvPicPr>
              <a:picLocks noChangeAspect="1"/>
            </p:cNvPicPr>
            <p:nvPr/>
          </p:nvPicPr>
          <p:blipFill rotWithShape="1">
            <a:blip r:embed="rId4"/>
            <a:srcRect b="92908"/>
            <a:stretch/>
          </p:blipFill>
          <p:spPr>
            <a:xfrm>
              <a:off x="352466" y="5705755"/>
              <a:ext cx="5352381" cy="397865"/>
            </a:xfrm>
            <a:prstGeom prst="rect">
              <a:avLst/>
            </a:prstGeom>
          </p:spPr>
        </p:pic>
        <p:pic>
          <p:nvPicPr>
            <p:cNvPr id="10" name="Picture 9"/>
            <p:cNvPicPr>
              <a:picLocks noChangeAspect="1"/>
            </p:cNvPicPr>
            <p:nvPr/>
          </p:nvPicPr>
          <p:blipFill rotWithShape="1">
            <a:blip r:embed="rId4"/>
            <a:srcRect b="92908"/>
            <a:stretch/>
          </p:blipFill>
          <p:spPr>
            <a:xfrm>
              <a:off x="352466" y="4389120"/>
              <a:ext cx="5352381" cy="225013"/>
            </a:xfrm>
            <a:prstGeom prst="rect">
              <a:avLst/>
            </a:prstGeom>
          </p:spPr>
        </p:pic>
        <p:pic>
          <p:nvPicPr>
            <p:cNvPr id="11" name="Picture 10"/>
            <p:cNvPicPr>
              <a:picLocks noChangeAspect="1"/>
            </p:cNvPicPr>
            <p:nvPr/>
          </p:nvPicPr>
          <p:blipFill rotWithShape="1">
            <a:blip r:embed="rId4"/>
            <a:srcRect b="92908"/>
            <a:stretch/>
          </p:blipFill>
          <p:spPr>
            <a:xfrm>
              <a:off x="4916177" y="5450976"/>
              <a:ext cx="765810" cy="342004"/>
            </a:xfrm>
            <a:prstGeom prst="rect">
              <a:avLst/>
            </a:prstGeom>
          </p:spPr>
        </p:pic>
      </p:grpSp>
    </p:spTree>
    <p:extLst>
      <p:ext uri="{BB962C8B-B14F-4D97-AF65-F5344CB8AC3E}">
        <p14:creationId xmlns:p14="http://schemas.microsoft.com/office/powerpoint/2010/main" val="3003600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Tracking Options</a:t>
            </a:r>
            <a:endParaRPr lang="en-US" dirty="0"/>
          </a:p>
        </p:txBody>
      </p:sp>
      <p:sp>
        <p:nvSpPr>
          <p:cNvPr id="3" name="Content Placeholder 2"/>
          <p:cNvSpPr>
            <a:spLocks noGrp="1"/>
          </p:cNvSpPr>
          <p:nvPr>
            <p:ph idx="1"/>
          </p:nvPr>
        </p:nvSpPr>
        <p:spPr/>
        <p:txBody>
          <a:bodyPr/>
          <a:lstStyle/>
          <a:p>
            <a:r>
              <a:rPr lang="en-US" dirty="0"/>
              <a:t>Reactive (FWS </a:t>
            </a:r>
            <a:r>
              <a:rPr lang="en-US" dirty="0" err="1"/>
              <a:t>comms</a:t>
            </a:r>
            <a:r>
              <a:rPr lang="en-US" dirty="0"/>
              <a:t>/reports)</a:t>
            </a:r>
          </a:p>
          <a:p>
            <a:r>
              <a:rPr lang="en-US" dirty="0" smtClean="0"/>
              <a:t>Pen and Paper</a:t>
            </a:r>
          </a:p>
          <a:p>
            <a:r>
              <a:rPr lang="en-US" dirty="0" smtClean="0"/>
              <a:t>Build your own spreadsheet</a:t>
            </a:r>
          </a:p>
          <a:p>
            <a:r>
              <a:rPr lang="en-US" dirty="0" smtClean="0"/>
              <a:t>Tracking tool</a:t>
            </a:r>
            <a:endParaRPr lang="en-US" dirty="0"/>
          </a:p>
        </p:txBody>
      </p:sp>
    </p:spTree>
    <p:extLst>
      <p:ext uri="{BB962C8B-B14F-4D97-AF65-F5344CB8AC3E}">
        <p14:creationId xmlns:p14="http://schemas.microsoft.com/office/powerpoint/2010/main" val="329740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09128" y="1512508"/>
            <a:ext cx="7660482" cy="3504353"/>
            <a:chOff x="2224022" y="2550511"/>
            <a:chExt cx="7660482" cy="3504353"/>
          </a:xfrm>
        </p:grpSpPr>
        <p:grpSp>
          <p:nvGrpSpPr>
            <p:cNvPr id="3" name="Group 2"/>
            <p:cNvGrpSpPr/>
            <p:nvPr/>
          </p:nvGrpSpPr>
          <p:grpSpPr>
            <a:xfrm>
              <a:off x="2224022" y="2550511"/>
              <a:ext cx="7660482" cy="3504353"/>
              <a:chOff x="2562225" y="3214390"/>
              <a:chExt cx="7660482" cy="3504353"/>
            </a:xfrm>
          </p:grpSpPr>
          <p:pic>
            <p:nvPicPr>
              <p:cNvPr id="25" name="Picture 4" descr="Image result for calend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356" t="7974" b="1961"/>
              <a:stretch/>
            </p:blipFill>
            <p:spPr bwMode="auto">
              <a:xfrm>
                <a:off x="2562225" y="3441700"/>
                <a:ext cx="3829050" cy="32667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calend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356" t="4725" b="91843"/>
              <a:stretch/>
            </p:blipFill>
            <p:spPr bwMode="auto">
              <a:xfrm>
                <a:off x="2562225" y="3214390"/>
                <a:ext cx="3829050" cy="2375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calend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 t="4725" r="58323" b="91843"/>
              <a:stretch/>
            </p:blipFill>
            <p:spPr bwMode="auto">
              <a:xfrm>
                <a:off x="6378749" y="3214390"/>
                <a:ext cx="3829050" cy="2375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calend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 t="8236" r="58149" b="1699"/>
              <a:stretch/>
            </p:blipFill>
            <p:spPr bwMode="auto">
              <a:xfrm>
                <a:off x="6393657" y="3451970"/>
                <a:ext cx="3829050" cy="32667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992372" y="425737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92372" y="5740394"/>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59134" y="405216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59133" y="552831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24308" y="3732777"/>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24308" y="500342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6308" y="352526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83133" y="500342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45928" y="320962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45135" y="468778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08723" y="289398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09516" y="436532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78659" y="2895668"/>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78658" y="4370774"/>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73895" y="584456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42246" y="405216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39296" y="552801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107647" y="3838437"/>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107646" y="531481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26404" y="4999033"/>
              <a:ext cx="758825" cy="984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48310" y="3736374"/>
              <a:ext cx="758825" cy="984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ight Arrow 28"/>
          <p:cNvSpPr/>
          <p:nvPr/>
        </p:nvSpPr>
        <p:spPr>
          <a:xfrm rot="10800000">
            <a:off x="4585790" y="4469822"/>
            <a:ext cx="662479" cy="212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12363" y="1750087"/>
            <a:ext cx="576072" cy="1263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160231" y="4800816"/>
            <a:ext cx="576072" cy="1041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4557586" y="2241127"/>
            <a:ext cx="662479" cy="21238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3783817" y="4746708"/>
            <a:ext cx="662479" cy="21238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8522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0352"/>
          <a:stretch/>
        </p:blipFill>
        <p:spPr>
          <a:xfrm>
            <a:off x="190500" y="461235"/>
            <a:ext cx="11849100" cy="6215319"/>
          </a:xfrm>
          <a:prstGeom prst="rect">
            <a:avLst/>
          </a:prstGeom>
        </p:spPr>
      </p:pic>
    </p:spTree>
    <p:extLst>
      <p:ext uri="{BB962C8B-B14F-4D97-AF65-F5344CB8AC3E}">
        <p14:creationId xmlns:p14="http://schemas.microsoft.com/office/powerpoint/2010/main" val="380811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7374652"/>
              </p:ext>
            </p:extLst>
          </p:nvPr>
        </p:nvGraphicFramePr>
        <p:xfrm>
          <a:off x="466053" y="30872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8594052" y="2933700"/>
            <a:ext cx="3597948" cy="3708400"/>
            <a:chOff x="2874010" y="3036805"/>
            <a:chExt cx="2379980" cy="2379980"/>
          </a:xfrm>
          <a:scene3d>
            <a:camera prst="orthographicFront"/>
            <a:lightRig rig="flat" dir="t"/>
          </a:scene3d>
        </p:grpSpPr>
        <p:sp>
          <p:nvSpPr>
            <p:cNvPr id="4" name="Oval 3"/>
            <p:cNvSpPr/>
            <p:nvPr/>
          </p:nvSpPr>
          <p:spPr>
            <a:xfrm>
              <a:off x="2874010" y="3036805"/>
              <a:ext cx="2379980" cy="2379980"/>
            </a:xfrm>
            <a:prstGeom prst="ellipse">
              <a:avLst/>
            </a:prstGeom>
            <a:solidFill>
              <a:srgbClr val="00B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Oval 4"/>
            <p:cNvSpPr txBox="1"/>
            <p:nvPr/>
          </p:nvSpPr>
          <p:spPr>
            <a:xfrm>
              <a:off x="3229390" y="3385345"/>
              <a:ext cx="1681121" cy="16829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dirty="0"/>
                <a:t>Communications</a:t>
              </a:r>
            </a:p>
            <a:p>
              <a:pPr lvl="0" algn="ctr" defTabSz="977900">
                <a:lnSpc>
                  <a:spcPct val="90000"/>
                </a:lnSpc>
                <a:spcBef>
                  <a:spcPct val="0"/>
                </a:spcBef>
                <a:spcAft>
                  <a:spcPct val="35000"/>
                </a:spcAft>
              </a:pPr>
              <a:r>
                <a:rPr lang="en-US" sz="2200" kern="1200" dirty="0" smtClean="0"/>
                <a:t> to Student &amp; Supervisor</a:t>
              </a:r>
              <a:endParaRPr lang="en-US" sz="2200" kern="1200" dirty="0"/>
            </a:p>
          </p:txBody>
        </p:sp>
      </p:grpSp>
      <p:sp>
        <p:nvSpPr>
          <p:cNvPr id="6" name="Left Arrow 5"/>
          <p:cNvSpPr/>
          <p:nvPr/>
        </p:nvSpPr>
        <p:spPr>
          <a:xfrm rot="10800000">
            <a:off x="5752905" y="4048702"/>
            <a:ext cx="2841148" cy="676730"/>
          </a:xfrm>
          <a:prstGeom prst="leftArrow">
            <a:avLst>
              <a:gd name="adj1" fmla="val 60000"/>
              <a:gd name="adj2" fmla="val 50000"/>
            </a:avLst>
          </a:prstGeom>
          <a:solidFill>
            <a:schemeClr val="accent6">
              <a:lumMod val="60000"/>
              <a:lumOff val="40000"/>
            </a:schemeClr>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7" name="TextBox 6"/>
          <p:cNvSpPr txBox="1"/>
          <p:nvPr/>
        </p:nvSpPr>
        <p:spPr>
          <a:xfrm>
            <a:off x="5752905" y="4202401"/>
            <a:ext cx="2525200" cy="369332"/>
          </a:xfrm>
          <a:prstGeom prst="rect">
            <a:avLst/>
          </a:prstGeom>
          <a:noFill/>
        </p:spPr>
        <p:txBody>
          <a:bodyPr wrap="square" rtlCol="0">
            <a:spAutoFit/>
          </a:bodyPr>
          <a:lstStyle/>
          <a:p>
            <a:pPr algn="ctr"/>
            <a:r>
              <a:rPr lang="en-US" dirty="0" smtClean="0"/>
              <a:t>If earnings near limit</a:t>
            </a:r>
            <a:endParaRPr lang="en-US" dirty="0"/>
          </a:p>
        </p:txBody>
      </p:sp>
      <p:sp>
        <p:nvSpPr>
          <p:cNvPr id="10" name="Left Arrow 9"/>
          <p:cNvSpPr/>
          <p:nvPr/>
        </p:nvSpPr>
        <p:spPr>
          <a:xfrm rot="10800000">
            <a:off x="5752905" y="4790354"/>
            <a:ext cx="2841148" cy="676730"/>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TextBox 10"/>
          <p:cNvSpPr txBox="1"/>
          <p:nvPr/>
        </p:nvSpPr>
        <p:spPr>
          <a:xfrm>
            <a:off x="5752905" y="4944053"/>
            <a:ext cx="2525200" cy="369332"/>
          </a:xfrm>
          <a:prstGeom prst="rect">
            <a:avLst/>
          </a:prstGeom>
          <a:noFill/>
        </p:spPr>
        <p:txBody>
          <a:bodyPr wrap="square" rtlCol="0">
            <a:spAutoFit/>
          </a:bodyPr>
          <a:lstStyle/>
          <a:p>
            <a:pPr algn="ctr"/>
            <a:r>
              <a:rPr lang="en-US" dirty="0" smtClean="0"/>
              <a:t>If earnings over limit</a:t>
            </a:r>
            <a:endParaRPr lang="en-US" dirty="0"/>
          </a:p>
        </p:txBody>
      </p:sp>
      <p:sp>
        <p:nvSpPr>
          <p:cNvPr id="12" name="Left Arrow 11"/>
          <p:cNvSpPr/>
          <p:nvPr/>
        </p:nvSpPr>
        <p:spPr>
          <a:xfrm rot="10800000">
            <a:off x="5752905" y="5560544"/>
            <a:ext cx="2841148" cy="676730"/>
          </a:xfrm>
          <a:prstGeom prst="leftArrow">
            <a:avLst>
              <a:gd name="adj1" fmla="val 60000"/>
              <a:gd name="adj2" fmla="val 50000"/>
            </a:avLst>
          </a:prstGeom>
          <a:solidFill>
            <a:srgbClr val="E13F0D"/>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3" name="TextBox 12"/>
          <p:cNvSpPr txBox="1"/>
          <p:nvPr/>
        </p:nvSpPr>
        <p:spPr>
          <a:xfrm>
            <a:off x="5752905" y="5714243"/>
            <a:ext cx="2525200" cy="369332"/>
          </a:xfrm>
          <a:prstGeom prst="rect">
            <a:avLst/>
          </a:prstGeom>
          <a:noFill/>
        </p:spPr>
        <p:txBody>
          <a:bodyPr wrap="square" rtlCol="0">
            <a:spAutoFit/>
          </a:bodyPr>
          <a:lstStyle/>
          <a:p>
            <a:pPr algn="ctr"/>
            <a:r>
              <a:rPr lang="en-US" dirty="0" smtClean="0">
                <a:solidFill>
                  <a:schemeClr val="bg2">
                    <a:lumMod val="60000"/>
                    <a:lumOff val="40000"/>
                  </a:schemeClr>
                </a:solidFill>
              </a:rPr>
              <a:t>If </a:t>
            </a:r>
            <a:r>
              <a:rPr lang="en-US" dirty="0" err="1" smtClean="0">
                <a:solidFill>
                  <a:schemeClr val="bg2">
                    <a:lumMod val="60000"/>
                    <a:lumOff val="40000"/>
                  </a:schemeClr>
                </a:solidFill>
              </a:rPr>
              <a:t>overearn</a:t>
            </a:r>
            <a:r>
              <a:rPr lang="en-US" dirty="0" smtClean="0">
                <a:solidFill>
                  <a:schemeClr val="bg2">
                    <a:lumMod val="60000"/>
                    <a:lumOff val="40000"/>
                  </a:schemeClr>
                </a:solidFill>
              </a:rPr>
              <a:t> isn’t fixed</a:t>
            </a:r>
            <a:endParaRPr lang="en-US" dirty="0">
              <a:solidFill>
                <a:schemeClr val="bg2">
                  <a:lumMod val="60000"/>
                  <a:lumOff val="40000"/>
                </a:schemeClr>
              </a:solidFill>
            </a:endParaRPr>
          </a:p>
        </p:txBody>
      </p:sp>
      <p:sp>
        <p:nvSpPr>
          <p:cNvPr id="14" name="5-Point Star 13"/>
          <p:cNvSpPr/>
          <p:nvPr/>
        </p:nvSpPr>
        <p:spPr>
          <a:xfrm>
            <a:off x="7747000" y="1536700"/>
            <a:ext cx="622300" cy="5207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59511" y="4658760"/>
            <a:ext cx="2260981" cy="1874126"/>
            <a:chOff x="-4092500" y="3551982"/>
            <a:chExt cx="2260981" cy="1874126"/>
          </a:xfrm>
          <a:scene3d>
            <a:camera prst="orthographicFront"/>
            <a:lightRig rig="flat" dir="t"/>
          </a:scene3d>
        </p:grpSpPr>
        <p:sp>
          <p:nvSpPr>
            <p:cNvPr id="43" name="Rounded Rectangle 42"/>
            <p:cNvSpPr/>
            <p:nvPr/>
          </p:nvSpPr>
          <p:spPr>
            <a:xfrm>
              <a:off x="-4092500" y="3617324"/>
              <a:ext cx="2260981" cy="180878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Rounded Rectangle 4"/>
            <p:cNvSpPr txBox="1"/>
            <p:nvPr/>
          </p:nvSpPr>
          <p:spPr>
            <a:xfrm>
              <a:off x="-4050344" y="3551982"/>
              <a:ext cx="2155027" cy="1702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Connect Carolina</a:t>
              </a:r>
            </a:p>
            <a:p>
              <a:pPr lvl="0" algn="ctr" defTabSz="1377950">
                <a:lnSpc>
                  <a:spcPct val="90000"/>
                </a:lnSpc>
                <a:spcBef>
                  <a:spcPct val="0"/>
                </a:spcBef>
                <a:spcAft>
                  <a:spcPct val="35000"/>
                </a:spcAft>
              </a:pPr>
              <a:r>
                <a:rPr lang="en-US" sz="2000" kern="1200" dirty="0" smtClean="0"/>
                <a:t>(Accounting)</a:t>
              </a:r>
              <a:endParaRPr lang="en-US" sz="2000" kern="1200" dirty="0"/>
            </a:p>
          </p:txBody>
        </p:sp>
      </p:grpSp>
      <p:sp>
        <p:nvSpPr>
          <p:cNvPr id="45" name="Left Arrow 44"/>
          <p:cNvSpPr/>
          <p:nvPr/>
        </p:nvSpPr>
        <p:spPr>
          <a:xfrm rot="10800000" flipH="1">
            <a:off x="2920492" y="6099018"/>
            <a:ext cx="6329834" cy="676730"/>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6" name="TextBox 45"/>
          <p:cNvSpPr txBox="1"/>
          <p:nvPr/>
        </p:nvSpPr>
        <p:spPr>
          <a:xfrm>
            <a:off x="3195805" y="6237275"/>
            <a:ext cx="5809971" cy="369332"/>
          </a:xfrm>
          <a:prstGeom prst="rect">
            <a:avLst/>
          </a:prstGeom>
          <a:noFill/>
        </p:spPr>
        <p:txBody>
          <a:bodyPr wrap="square" rtlCol="0">
            <a:spAutoFit/>
          </a:bodyPr>
          <a:lstStyle/>
          <a:p>
            <a:pPr algn="ctr"/>
            <a:r>
              <a:rPr lang="en-US" dirty="0" smtClean="0"/>
              <a:t>Excess earnings returned to FWS fund via PAAT entry ASAP</a:t>
            </a:r>
            <a:endParaRPr lang="en-US" dirty="0"/>
          </a:p>
        </p:txBody>
      </p:sp>
      <p:sp>
        <p:nvSpPr>
          <p:cNvPr id="47" name="Left Arrow 46"/>
          <p:cNvSpPr/>
          <p:nvPr/>
        </p:nvSpPr>
        <p:spPr>
          <a:xfrm rot="16200000" flipH="1">
            <a:off x="1082449" y="3796704"/>
            <a:ext cx="1146324" cy="676730"/>
          </a:xfrm>
          <a:prstGeom prst="leftArrow">
            <a:avLst>
              <a:gd name="adj1" fmla="val 60000"/>
              <a:gd name="adj2" fmla="val 50000"/>
            </a:avLst>
          </a:prstGeom>
          <a:solidFill>
            <a:srgbClr val="FFC000"/>
          </a:soli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3876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0"/>
                            </p:stCondLst>
                            <p:childTnLst>
                              <p:par>
                                <p:cTn id="42" presetID="26" presetClass="emph" presetSubtype="0" fill="hold" grpId="1" nodeType="afterEffect">
                                  <p:stCondLst>
                                    <p:cond delay="0"/>
                                  </p:stCondLst>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par>
                          <p:cTn id="45" fill="hold">
                            <p:stCondLst>
                              <p:cond delay="500"/>
                            </p:stCondLst>
                            <p:childTnLst>
                              <p:par>
                                <p:cTn id="46" presetID="26" presetClass="emph" presetSubtype="0" fill="hold" grpId="2" nodeType="afterEffect">
                                  <p:stCondLst>
                                    <p:cond delay="0"/>
                                  </p:stCondLst>
                                  <p:childTnLst>
                                    <p:animEffect transition="out" filter="fade">
                                      <p:cBhvr>
                                        <p:cTn id="47" dur="500" tmFilter="0, 0; .2, .5; .8, .5; 1, 0"/>
                                        <p:tgtEl>
                                          <p:spTgt spid="14"/>
                                        </p:tgtEl>
                                      </p:cBhvr>
                                    </p:animEffect>
                                    <p:animScale>
                                      <p:cBhvr>
                                        <p:cTn id="48" dur="250" autoRev="1" fill="hold"/>
                                        <p:tgtEl>
                                          <p:spTgt spid="14"/>
                                        </p:tgtEl>
                                      </p:cBhvr>
                                      <p:by x="105000" y="105000"/>
                                    </p:animScale>
                                  </p:childTnLst>
                                </p:cTn>
                              </p:par>
                            </p:childTnLst>
                          </p:cTn>
                        </p:par>
                        <p:par>
                          <p:cTn id="49" fill="hold">
                            <p:stCondLst>
                              <p:cond delay="1000"/>
                            </p:stCondLst>
                            <p:childTnLst>
                              <p:par>
                                <p:cTn id="50" presetID="26" presetClass="emph" presetSubtype="0" fill="hold" grpId="3" nodeType="afterEffect">
                                  <p:stCondLst>
                                    <p:cond delay="0"/>
                                  </p:stCondLst>
                                  <p:childTnLst>
                                    <p:animEffect transition="out" filter="fade">
                                      <p:cBhvr>
                                        <p:cTn id="51" dur="500" tmFilter="0, 0; .2, .5; .8, .5; 1, 0"/>
                                        <p:tgtEl>
                                          <p:spTgt spid="14"/>
                                        </p:tgtEl>
                                      </p:cBhvr>
                                    </p:animEffect>
                                    <p:animScale>
                                      <p:cBhvr>
                                        <p:cTn id="5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1" animBg="1"/>
      <p:bldP spid="14" grpId="2" animBg="1"/>
      <p:bldP spid="14" grpId="3" animBg="1"/>
      <p:bldP spid="14" grpId="4" animBg="1"/>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2774" y="1422261"/>
            <a:ext cx="10088152" cy="5122917"/>
            <a:chOff x="2224022" y="2550511"/>
            <a:chExt cx="7660482" cy="3504353"/>
          </a:xfrm>
        </p:grpSpPr>
        <p:grpSp>
          <p:nvGrpSpPr>
            <p:cNvPr id="3" name="Group 2"/>
            <p:cNvGrpSpPr/>
            <p:nvPr/>
          </p:nvGrpSpPr>
          <p:grpSpPr>
            <a:xfrm>
              <a:off x="2224022" y="2550511"/>
              <a:ext cx="7660482" cy="3504353"/>
              <a:chOff x="2562225" y="3214390"/>
              <a:chExt cx="7660482" cy="3504353"/>
            </a:xfrm>
          </p:grpSpPr>
          <p:pic>
            <p:nvPicPr>
              <p:cNvPr id="25" name="Picture 4" descr="Image result for calend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56" t="7974" b="1961"/>
              <a:stretch/>
            </p:blipFill>
            <p:spPr bwMode="auto">
              <a:xfrm>
                <a:off x="2562225" y="3441700"/>
                <a:ext cx="3829050" cy="32667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calend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56" t="4725" b="91843"/>
              <a:stretch/>
            </p:blipFill>
            <p:spPr bwMode="auto">
              <a:xfrm>
                <a:off x="2562225" y="3214390"/>
                <a:ext cx="3829050" cy="2375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calend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 t="4725" r="58323" b="91843"/>
              <a:stretch/>
            </p:blipFill>
            <p:spPr bwMode="auto">
              <a:xfrm>
                <a:off x="6378749" y="3214390"/>
                <a:ext cx="3829050" cy="2375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calend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 t="8236" r="58149" b="1699"/>
              <a:stretch/>
            </p:blipFill>
            <p:spPr bwMode="auto">
              <a:xfrm>
                <a:off x="6393657" y="3451970"/>
                <a:ext cx="3829050" cy="32667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992372" y="425737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92372" y="5740394"/>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59134" y="405216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59133" y="552831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24308" y="3732777"/>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24308" y="500342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6308" y="352526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83133" y="500342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45928" y="320962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45135" y="468778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08723" y="289398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09516" y="436532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78659" y="2895668"/>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78658" y="4370774"/>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73895" y="584456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42246" y="405216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39296" y="552801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107647" y="3838437"/>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107646" y="531481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26404" y="4999033"/>
              <a:ext cx="758825" cy="984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48310" y="3736374"/>
              <a:ext cx="758825" cy="984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itle 28"/>
          <p:cNvSpPr>
            <a:spLocks noGrp="1"/>
          </p:cNvSpPr>
          <p:nvPr>
            <p:ph type="title"/>
          </p:nvPr>
        </p:nvSpPr>
        <p:spPr/>
        <p:txBody>
          <a:bodyPr/>
          <a:lstStyle/>
          <a:p>
            <a:r>
              <a:rPr lang="en-US" dirty="0" smtClean="0"/>
              <a:t>January Update</a:t>
            </a:r>
            <a:endParaRPr lang="en-US" dirty="0"/>
          </a:p>
        </p:txBody>
      </p:sp>
      <p:sp>
        <p:nvSpPr>
          <p:cNvPr id="32" name="TextBox 31"/>
          <p:cNvSpPr txBox="1"/>
          <p:nvPr/>
        </p:nvSpPr>
        <p:spPr>
          <a:xfrm>
            <a:off x="4934164" y="3851735"/>
            <a:ext cx="1111650" cy="369332"/>
          </a:xfrm>
          <a:prstGeom prst="rect">
            <a:avLst/>
          </a:prstGeom>
          <a:solidFill>
            <a:srgbClr val="FFFFFF"/>
          </a:solidFill>
        </p:spPr>
        <p:txBody>
          <a:bodyPr wrap="square" rtlCol="0">
            <a:spAutoFit/>
          </a:bodyPr>
          <a:lstStyle/>
          <a:p>
            <a:r>
              <a:rPr lang="en-US" dirty="0" smtClean="0">
                <a:solidFill>
                  <a:srgbClr val="FF0000"/>
                </a:solidFill>
              </a:rPr>
              <a:t>12/15</a:t>
            </a:r>
            <a:endParaRPr lang="en-US" dirty="0">
              <a:solidFill>
                <a:srgbClr val="FF0000"/>
              </a:solidFill>
            </a:endParaRPr>
          </a:p>
        </p:txBody>
      </p:sp>
      <p:sp>
        <p:nvSpPr>
          <p:cNvPr id="31" name="5-Point Star 30"/>
          <p:cNvSpPr/>
          <p:nvPr/>
        </p:nvSpPr>
        <p:spPr>
          <a:xfrm>
            <a:off x="5585715" y="3785504"/>
            <a:ext cx="471169" cy="46181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79271" y="5155824"/>
            <a:ext cx="755238" cy="1374340"/>
          </a:xfrm>
          <a:prstGeom prst="rect">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32930" y="4707215"/>
            <a:ext cx="1769177" cy="105755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16211" y="2513977"/>
            <a:ext cx="755238" cy="2032700"/>
          </a:xfrm>
          <a:prstGeom prst="rect">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415624" y="4888929"/>
            <a:ext cx="1111650" cy="646331"/>
          </a:xfrm>
          <a:prstGeom prst="rect">
            <a:avLst/>
          </a:prstGeom>
          <a:solidFill>
            <a:srgbClr val="FFFFFF"/>
          </a:solidFill>
        </p:spPr>
        <p:txBody>
          <a:bodyPr wrap="square" rtlCol="0">
            <a:spAutoFit/>
          </a:bodyPr>
          <a:lstStyle/>
          <a:p>
            <a:r>
              <a:rPr lang="en-US" dirty="0" smtClean="0">
                <a:solidFill>
                  <a:srgbClr val="FF0000"/>
                </a:solidFill>
              </a:rPr>
              <a:t>1/22-1/26</a:t>
            </a:r>
            <a:endParaRPr lang="en-US" dirty="0">
              <a:solidFill>
                <a:srgbClr val="FF0000"/>
              </a:solidFill>
            </a:endParaRPr>
          </a:p>
        </p:txBody>
      </p:sp>
      <p:sp>
        <p:nvSpPr>
          <p:cNvPr id="37" name="5-Point Star 36"/>
          <p:cNvSpPr/>
          <p:nvPr/>
        </p:nvSpPr>
        <p:spPr>
          <a:xfrm>
            <a:off x="7234471" y="4947516"/>
            <a:ext cx="471169" cy="46181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93213" y="1733568"/>
            <a:ext cx="755238" cy="638682"/>
          </a:xfrm>
          <a:prstGeom prst="rect">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92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0"/>
                            </p:stCondLst>
                            <p:childTnLst>
                              <p:par>
                                <p:cTn id="11" presetID="8" presetClass="emph" presetSubtype="0" fill="hold" grpId="2" nodeType="afterEffect">
                                  <p:stCondLst>
                                    <p:cond delay="0"/>
                                  </p:stCondLst>
                                  <p:childTnLst>
                                    <p:animRot by="21600000">
                                      <p:cBhvr>
                                        <p:cTn id="12" dur="2000" fill="hold"/>
                                        <p:tgtEl>
                                          <p:spTgt spid="31"/>
                                        </p:tgtEl>
                                        <p:attrNameLst>
                                          <p:attrName>r</p:attrName>
                                        </p:attrNameLst>
                                      </p:cBhvr>
                                    </p:animRot>
                                  </p:childTnLst>
                                </p:cTn>
                              </p:par>
                            </p:childTnLst>
                          </p:cTn>
                        </p:par>
                        <p:par>
                          <p:cTn id="13" fill="hold">
                            <p:stCondLst>
                              <p:cond delay="2000"/>
                            </p:stCondLst>
                            <p:childTnLst>
                              <p:par>
                                <p:cTn id="14" presetID="8" presetClass="emph" presetSubtype="0" fill="hold" grpId="3" nodeType="afterEffect">
                                  <p:stCondLst>
                                    <p:cond delay="0"/>
                                  </p:stCondLst>
                                  <p:childTnLst>
                                    <p:animRot by="21600000">
                                      <p:cBhvr>
                                        <p:cTn id="15" dur="2000" fill="hold"/>
                                        <p:tgtEl>
                                          <p:spTgt spid="3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0"/>
                            </p:stCondLst>
                            <p:childTnLst>
                              <p:par>
                                <p:cTn id="34" presetID="8" presetClass="emph" presetSubtype="0" fill="hold" grpId="1" nodeType="afterEffect">
                                  <p:stCondLst>
                                    <p:cond delay="0"/>
                                  </p:stCondLst>
                                  <p:childTnLst>
                                    <p:animRot by="21600000">
                                      <p:cBhvr>
                                        <p:cTn id="35" dur="2000" fill="hold"/>
                                        <p:tgtEl>
                                          <p:spTgt spid="37"/>
                                        </p:tgtEl>
                                        <p:attrNameLst>
                                          <p:attrName>r</p:attrName>
                                        </p:attrNameLst>
                                      </p:cBhvr>
                                    </p:animRot>
                                  </p:childTnLst>
                                </p:cTn>
                              </p:par>
                            </p:childTnLst>
                          </p:cTn>
                        </p:par>
                        <p:par>
                          <p:cTn id="36" fill="hold">
                            <p:stCondLst>
                              <p:cond delay="2000"/>
                            </p:stCondLst>
                            <p:childTnLst>
                              <p:par>
                                <p:cTn id="37" presetID="8" presetClass="emph" presetSubtype="0" fill="hold" grpId="2" nodeType="afterEffect">
                                  <p:stCondLst>
                                    <p:cond delay="0"/>
                                  </p:stCondLst>
                                  <p:childTnLst>
                                    <p:animRot by="21600000">
                                      <p:cBhvr>
                                        <p:cTn id="38" dur="2000" fill="hold"/>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1" grpId="2" animBg="1"/>
      <p:bldP spid="31" grpId="3" animBg="1"/>
      <p:bldP spid="33" grpId="0" animBg="1"/>
      <p:bldP spid="34" grpId="0" animBg="1"/>
      <p:bldP spid="35" grpId="0" animBg="1"/>
      <p:bldP spid="36" grpId="0" animBg="1"/>
      <p:bldP spid="37" grpId="0" animBg="1"/>
      <p:bldP spid="37" grpId="1" animBg="1"/>
      <p:bldP spid="37" grpId="2"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Tracking Options</a:t>
            </a:r>
            <a:endParaRPr lang="en-US" dirty="0"/>
          </a:p>
        </p:txBody>
      </p:sp>
      <p:sp>
        <p:nvSpPr>
          <p:cNvPr id="3" name="Content Placeholder 2"/>
          <p:cNvSpPr>
            <a:spLocks noGrp="1"/>
          </p:cNvSpPr>
          <p:nvPr>
            <p:ph idx="1"/>
          </p:nvPr>
        </p:nvSpPr>
        <p:spPr/>
        <p:txBody>
          <a:bodyPr/>
          <a:lstStyle/>
          <a:p>
            <a:r>
              <a:rPr lang="en-US" dirty="0"/>
              <a:t>Reactive (FWS </a:t>
            </a:r>
            <a:r>
              <a:rPr lang="en-US" dirty="0" err="1"/>
              <a:t>comms</a:t>
            </a:r>
            <a:r>
              <a:rPr lang="en-US" dirty="0"/>
              <a:t>/reports)</a:t>
            </a:r>
          </a:p>
          <a:p>
            <a:r>
              <a:rPr lang="en-US" dirty="0" smtClean="0"/>
              <a:t>Pen and Paper</a:t>
            </a:r>
          </a:p>
          <a:p>
            <a:r>
              <a:rPr lang="en-US" dirty="0" smtClean="0"/>
              <a:t>Build your own spreadsheet</a:t>
            </a:r>
          </a:p>
          <a:p>
            <a:r>
              <a:rPr lang="en-US" dirty="0" smtClean="0"/>
              <a:t>Tracking tool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629805"/>
              </p:ext>
            </p:extLst>
          </p:nvPr>
        </p:nvGraphicFramePr>
        <p:xfrm>
          <a:off x="5778499" y="1938866"/>
          <a:ext cx="5994399" cy="1010920"/>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3710047130"/>
                    </a:ext>
                  </a:extLst>
                </a:gridCol>
                <a:gridCol w="1998133">
                  <a:extLst>
                    <a:ext uri="{9D8B030D-6E8A-4147-A177-3AD203B41FA5}">
                      <a16:colId xmlns:a16="http://schemas.microsoft.com/office/drawing/2014/main" val="3602996766"/>
                    </a:ext>
                  </a:extLst>
                </a:gridCol>
                <a:gridCol w="1998133">
                  <a:extLst>
                    <a:ext uri="{9D8B030D-6E8A-4147-A177-3AD203B41FA5}">
                      <a16:colId xmlns:a16="http://schemas.microsoft.com/office/drawing/2014/main" val="1961585588"/>
                    </a:ext>
                  </a:extLst>
                </a:gridCol>
              </a:tblGrid>
              <a:tr h="370840">
                <a:tc>
                  <a:txBody>
                    <a:bodyPr/>
                    <a:lstStyle/>
                    <a:p>
                      <a:pPr algn="ctr"/>
                      <a:r>
                        <a:rPr lang="en-US" dirty="0" smtClean="0"/>
                        <a:t>Earnings</a:t>
                      </a:r>
                      <a:r>
                        <a:rPr lang="en-US" baseline="0" dirty="0" smtClean="0"/>
                        <a:t> in Pay Period</a:t>
                      </a:r>
                      <a:endParaRPr lang="en-US" dirty="0"/>
                    </a:p>
                  </a:txBody>
                  <a:tcPr/>
                </a:tc>
                <a:tc>
                  <a:txBody>
                    <a:bodyPr/>
                    <a:lstStyle/>
                    <a:p>
                      <a:pPr algn="ctr"/>
                      <a:r>
                        <a:rPr lang="en-US" dirty="0" smtClean="0"/>
                        <a:t>Total Earnings</a:t>
                      </a:r>
                      <a:endParaRPr lang="en-US" dirty="0"/>
                    </a:p>
                  </a:txBody>
                  <a:tcPr/>
                </a:tc>
                <a:tc>
                  <a:txBody>
                    <a:bodyPr/>
                    <a:lstStyle/>
                    <a:p>
                      <a:pPr algn="ctr"/>
                      <a:r>
                        <a:rPr lang="en-US" dirty="0" smtClean="0"/>
                        <a:t>Balance</a:t>
                      </a:r>
                      <a:endParaRPr lang="en-US" dirty="0"/>
                    </a:p>
                  </a:txBody>
                  <a:tcPr/>
                </a:tc>
                <a:extLst>
                  <a:ext uri="{0D108BD9-81ED-4DB2-BD59-A6C34878D82A}">
                    <a16:rowId xmlns:a16="http://schemas.microsoft.com/office/drawing/2014/main" val="2391312696"/>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2700</a:t>
                      </a:r>
                    </a:p>
                  </a:txBody>
                  <a:tcPr/>
                </a:tc>
                <a:extLst>
                  <a:ext uri="{0D108BD9-81ED-4DB2-BD59-A6C34878D82A}">
                    <a16:rowId xmlns:a16="http://schemas.microsoft.com/office/drawing/2014/main" val="41196261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89404"/>
              </p:ext>
            </p:extLst>
          </p:nvPr>
        </p:nvGraphicFramePr>
        <p:xfrm>
          <a:off x="5778499" y="2923644"/>
          <a:ext cx="5994399" cy="370840"/>
        </p:xfrm>
        <a:graphic>
          <a:graphicData uri="http://schemas.openxmlformats.org/drawingml/2006/table">
            <a:tbl>
              <a:tblPr bandRow="1">
                <a:tableStyleId>{5C22544A-7EE6-4342-B048-85BDC9FD1C3A}</a:tableStyleId>
              </a:tblPr>
              <a:tblGrid>
                <a:gridCol w="1998133">
                  <a:extLst>
                    <a:ext uri="{9D8B030D-6E8A-4147-A177-3AD203B41FA5}">
                      <a16:colId xmlns:a16="http://schemas.microsoft.com/office/drawing/2014/main" val="3521982641"/>
                    </a:ext>
                  </a:extLst>
                </a:gridCol>
                <a:gridCol w="1998133">
                  <a:extLst>
                    <a:ext uri="{9D8B030D-6E8A-4147-A177-3AD203B41FA5}">
                      <a16:colId xmlns:a16="http://schemas.microsoft.com/office/drawing/2014/main" val="1917876736"/>
                    </a:ext>
                  </a:extLst>
                </a:gridCol>
                <a:gridCol w="1998133">
                  <a:extLst>
                    <a:ext uri="{9D8B030D-6E8A-4147-A177-3AD203B41FA5}">
                      <a16:colId xmlns:a16="http://schemas.microsoft.com/office/drawing/2014/main" val="2367752879"/>
                    </a:ext>
                  </a:extLst>
                </a:gridCol>
              </a:tblGrid>
              <a:tr h="370840">
                <a:tc>
                  <a:txBody>
                    <a:bodyPr/>
                    <a:lstStyle/>
                    <a:p>
                      <a:r>
                        <a:rPr lang="en-US" dirty="0" smtClean="0"/>
                        <a:t>150</a:t>
                      </a:r>
                      <a:endParaRPr lang="en-US" dirty="0"/>
                    </a:p>
                  </a:txBody>
                  <a:tcPr/>
                </a:tc>
                <a:tc>
                  <a:txBody>
                    <a:bodyPr/>
                    <a:lstStyle/>
                    <a:p>
                      <a:r>
                        <a:rPr lang="en-US" dirty="0" smtClean="0"/>
                        <a:t>150</a:t>
                      </a:r>
                      <a:endParaRPr lang="en-US" dirty="0"/>
                    </a:p>
                  </a:txBody>
                  <a:tcPr/>
                </a:tc>
                <a:tc>
                  <a:txBody>
                    <a:bodyPr/>
                    <a:lstStyle/>
                    <a:p>
                      <a:r>
                        <a:rPr lang="en-US" dirty="0" smtClean="0"/>
                        <a:t>2550</a:t>
                      </a:r>
                      <a:endParaRPr lang="en-US" dirty="0"/>
                    </a:p>
                  </a:txBody>
                  <a:tcPr/>
                </a:tc>
                <a:extLst>
                  <a:ext uri="{0D108BD9-81ED-4DB2-BD59-A6C34878D82A}">
                    <a16:rowId xmlns:a16="http://schemas.microsoft.com/office/drawing/2014/main" val="299897493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0691193"/>
              </p:ext>
            </p:extLst>
          </p:nvPr>
        </p:nvGraphicFramePr>
        <p:xfrm>
          <a:off x="5778498" y="3294484"/>
          <a:ext cx="5994399" cy="370840"/>
        </p:xfrm>
        <a:graphic>
          <a:graphicData uri="http://schemas.openxmlformats.org/drawingml/2006/table">
            <a:tbl>
              <a:tblPr bandRow="1">
                <a:tableStyleId>{5C22544A-7EE6-4342-B048-85BDC9FD1C3A}</a:tableStyleId>
              </a:tblPr>
              <a:tblGrid>
                <a:gridCol w="1998133">
                  <a:extLst>
                    <a:ext uri="{9D8B030D-6E8A-4147-A177-3AD203B41FA5}">
                      <a16:colId xmlns:a16="http://schemas.microsoft.com/office/drawing/2014/main" val="3521982641"/>
                    </a:ext>
                  </a:extLst>
                </a:gridCol>
                <a:gridCol w="1998133">
                  <a:extLst>
                    <a:ext uri="{9D8B030D-6E8A-4147-A177-3AD203B41FA5}">
                      <a16:colId xmlns:a16="http://schemas.microsoft.com/office/drawing/2014/main" val="1917876736"/>
                    </a:ext>
                  </a:extLst>
                </a:gridCol>
                <a:gridCol w="1998133">
                  <a:extLst>
                    <a:ext uri="{9D8B030D-6E8A-4147-A177-3AD203B41FA5}">
                      <a16:colId xmlns:a16="http://schemas.microsoft.com/office/drawing/2014/main" val="2367752879"/>
                    </a:ext>
                  </a:extLst>
                </a:gridCol>
              </a:tblGrid>
              <a:tr h="370840">
                <a:tc>
                  <a:txBody>
                    <a:bodyPr/>
                    <a:lstStyle/>
                    <a:p>
                      <a:r>
                        <a:rPr lang="en-US" dirty="0" smtClean="0"/>
                        <a:t>167</a:t>
                      </a:r>
                      <a:endParaRPr lang="en-US" dirty="0"/>
                    </a:p>
                  </a:txBody>
                  <a:tcPr/>
                </a:tc>
                <a:tc>
                  <a:txBody>
                    <a:bodyPr/>
                    <a:lstStyle/>
                    <a:p>
                      <a:r>
                        <a:rPr lang="en-US" dirty="0" smtClean="0"/>
                        <a:t>317</a:t>
                      </a:r>
                      <a:endParaRPr lang="en-US" dirty="0"/>
                    </a:p>
                  </a:txBody>
                  <a:tcPr/>
                </a:tc>
                <a:tc>
                  <a:txBody>
                    <a:bodyPr/>
                    <a:lstStyle/>
                    <a:p>
                      <a:r>
                        <a:rPr lang="en-US" dirty="0" smtClean="0"/>
                        <a:t>2383</a:t>
                      </a:r>
                      <a:endParaRPr lang="en-US" dirty="0"/>
                    </a:p>
                  </a:txBody>
                  <a:tcPr/>
                </a:tc>
                <a:extLst>
                  <a:ext uri="{0D108BD9-81ED-4DB2-BD59-A6C34878D82A}">
                    <a16:rowId xmlns:a16="http://schemas.microsoft.com/office/drawing/2014/main" val="299897493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92796822"/>
              </p:ext>
            </p:extLst>
          </p:nvPr>
        </p:nvGraphicFramePr>
        <p:xfrm>
          <a:off x="5778497" y="3665324"/>
          <a:ext cx="5994399" cy="370840"/>
        </p:xfrm>
        <a:graphic>
          <a:graphicData uri="http://schemas.openxmlformats.org/drawingml/2006/table">
            <a:tbl>
              <a:tblPr bandRow="1">
                <a:tableStyleId>{5C22544A-7EE6-4342-B048-85BDC9FD1C3A}</a:tableStyleId>
              </a:tblPr>
              <a:tblGrid>
                <a:gridCol w="1998133">
                  <a:extLst>
                    <a:ext uri="{9D8B030D-6E8A-4147-A177-3AD203B41FA5}">
                      <a16:colId xmlns:a16="http://schemas.microsoft.com/office/drawing/2014/main" val="3521982641"/>
                    </a:ext>
                  </a:extLst>
                </a:gridCol>
                <a:gridCol w="1998133">
                  <a:extLst>
                    <a:ext uri="{9D8B030D-6E8A-4147-A177-3AD203B41FA5}">
                      <a16:colId xmlns:a16="http://schemas.microsoft.com/office/drawing/2014/main" val="1917876736"/>
                    </a:ext>
                  </a:extLst>
                </a:gridCol>
                <a:gridCol w="1998133">
                  <a:extLst>
                    <a:ext uri="{9D8B030D-6E8A-4147-A177-3AD203B41FA5}">
                      <a16:colId xmlns:a16="http://schemas.microsoft.com/office/drawing/2014/main" val="2367752879"/>
                    </a:ext>
                  </a:extLst>
                </a:gridCol>
              </a:tblGrid>
              <a:tr h="370840">
                <a:tc>
                  <a:txBody>
                    <a:bodyPr/>
                    <a:lstStyle/>
                    <a:p>
                      <a:r>
                        <a:rPr lang="en-US" dirty="0" smtClean="0"/>
                        <a:t>123</a:t>
                      </a:r>
                      <a:endParaRPr lang="en-US" dirty="0"/>
                    </a:p>
                  </a:txBody>
                  <a:tcPr/>
                </a:tc>
                <a:tc>
                  <a:txBody>
                    <a:bodyPr/>
                    <a:lstStyle/>
                    <a:p>
                      <a:r>
                        <a:rPr lang="en-US" dirty="0" smtClean="0"/>
                        <a:t>440</a:t>
                      </a:r>
                      <a:endParaRPr lang="en-US" dirty="0"/>
                    </a:p>
                  </a:txBody>
                  <a:tcPr/>
                </a:tc>
                <a:tc>
                  <a:txBody>
                    <a:bodyPr/>
                    <a:lstStyle/>
                    <a:p>
                      <a:r>
                        <a:rPr lang="en-US" dirty="0" smtClean="0"/>
                        <a:t>2260</a:t>
                      </a:r>
                      <a:endParaRPr lang="en-US" dirty="0"/>
                    </a:p>
                  </a:txBody>
                  <a:tcPr/>
                </a:tc>
                <a:extLst>
                  <a:ext uri="{0D108BD9-81ED-4DB2-BD59-A6C34878D82A}">
                    <a16:rowId xmlns:a16="http://schemas.microsoft.com/office/drawing/2014/main" val="2998974936"/>
                  </a:ext>
                </a:extLst>
              </a:tr>
            </a:tbl>
          </a:graphicData>
        </a:graphic>
      </p:graphicFrame>
    </p:spTree>
    <p:extLst>
      <p:ext uri="{BB962C8B-B14F-4D97-AF65-F5344CB8AC3E}">
        <p14:creationId xmlns:p14="http://schemas.microsoft.com/office/powerpoint/2010/main" val="34743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Tracking Options</a:t>
            </a:r>
            <a:endParaRPr lang="en-US" dirty="0"/>
          </a:p>
        </p:txBody>
      </p:sp>
      <p:sp>
        <p:nvSpPr>
          <p:cNvPr id="3" name="Content Placeholder 2"/>
          <p:cNvSpPr>
            <a:spLocks noGrp="1"/>
          </p:cNvSpPr>
          <p:nvPr>
            <p:ph idx="1"/>
          </p:nvPr>
        </p:nvSpPr>
        <p:spPr/>
        <p:txBody>
          <a:bodyPr/>
          <a:lstStyle/>
          <a:p>
            <a:r>
              <a:rPr lang="en-US" dirty="0"/>
              <a:t>Reactive (FWS </a:t>
            </a:r>
            <a:r>
              <a:rPr lang="en-US" dirty="0" err="1"/>
              <a:t>comms</a:t>
            </a:r>
            <a:r>
              <a:rPr lang="en-US" dirty="0"/>
              <a:t>/reports)</a:t>
            </a:r>
          </a:p>
          <a:p>
            <a:r>
              <a:rPr lang="en-US" dirty="0" smtClean="0"/>
              <a:t>Pen and Paper</a:t>
            </a:r>
          </a:p>
          <a:p>
            <a:r>
              <a:rPr lang="en-US" dirty="0" smtClean="0"/>
              <a:t>Build your own spreadsheet</a:t>
            </a:r>
          </a:p>
          <a:p>
            <a:r>
              <a:rPr lang="en-US" dirty="0" smtClean="0"/>
              <a:t>Tracking tool</a:t>
            </a:r>
            <a:endParaRPr lang="en-US" dirty="0"/>
          </a:p>
        </p:txBody>
      </p:sp>
      <p:pic>
        <p:nvPicPr>
          <p:cNvPr id="8" name="Picture 7"/>
          <p:cNvPicPr>
            <a:picLocks noChangeAspect="1"/>
          </p:cNvPicPr>
          <p:nvPr/>
        </p:nvPicPr>
        <p:blipFill>
          <a:blip r:embed="rId3"/>
          <a:stretch>
            <a:fillRect/>
          </a:stretch>
        </p:blipFill>
        <p:spPr>
          <a:xfrm>
            <a:off x="6604000" y="1027905"/>
            <a:ext cx="4749800" cy="5513587"/>
          </a:xfrm>
          <a:prstGeom prst="rect">
            <a:avLst/>
          </a:prstGeom>
        </p:spPr>
      </p:pic>
    </p:spTree>
    <p:extLst>
      <p:ext uri="{BB962C8B-B14F-4D97-AF65-F5344CB8AC3E}">
        <p14:creationId xmlns:p14="http://schemas.microsoft.com/office/powerpoint/2010/main" val="5516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Tracking Options</a:t>
            </a:r>
            <a:endParaRPr lang="en-US" dirty="0"/>
          </a:p>
        </p:txBody>
      </p:sp>
      <p:sp>
        <p:nvSpPr>
          <p:cNvPr id="3" name="Content Placeholder 2"/>
          <p:cNvSpPr>
            <a:spLocks noGrp="1"/>
          </p:cNvSpPr>
          <p:nvPr>
            <p:ph idx="1"/>
          </p:nvPr>
        </p:nvSpPr>
        <p:spPr>
          <a:xfrm>
            <a:off x="838200" y="1825625"/>
            <a:ext cx="5299553" cy="4351338"/>
          </a:xfrm>
        </p:spPr>
        <p:txBody>
          <a:bodyPr/>
          <a:lstStyle/>
          <a:p>
            <a:r>
              <a:rPr lang="en-US" dirty="0"/>
              <a:t>Reactive (FWS </a:t>
            </a:r>
            <a:r>
              <a:rPr lang="en-US" dirty="0" err="1"/>
              <a:t>comms</a:t>
            </a:r>
            <a:r>
              <a:rPr lang="en-US" dirty="0"/>
              <a:t>/reports)</a:t>
            </a:r>
          </a:p>
          <a:p>
            <a:r>
              <a:rPr lang="en-US" dirty="0"/>
              <a:t>Pen and Paper</a:t>
            </a:r>
          </a:p>
          <a:p>
            <a:r>
              <a:rPr lang="en-US" dirty="0"/>
              <a:t>Build your own spreadsheet</a:t>
            </a:r>
          </a:p>
          <a:p>
            <a:r>
              <a:rPr lang="en-US" dirty="0" smtClean="0"/>
              <a:t>Tracking tool</a:t>
            </a:r>
          </a:p>
          <a:p>
            <a:pPr marL="0" indent="0">
              <a:buNone/>
            </a:pPr>
            <a:endParaRPr lang="en-US" dirty="0" smtClean="0"/>
          </a:p>
          <a:p>
            <a:pPr marL="0" indent="0">
              <a:buNone/>
            </a:pPr>
            <a:r>
              <a:rPr lang="en-US" sz="2000" dirty="0" smtClean="0"/>
              <a:t>***The tracking tool can also be used to plan work hours in advance!***</a:t>
            </a:r>
            <a:endParaRPr lang="en-US" sz="2000" dirty="0"/>
          </a:p>
        </p:txBody>
      </p:sp>
      <p:pic>
        <p:nvPicPr>
          <p:cNvPr id="11" name="Picture 10"/>
          <p:cNvPicPr>
            <a:picLocks noChangeAspect="1"/>
          </p:cNvPicPr>
          <p:nvPr/>
        </p:nvPicPr>
        <p:blipFill>
          <a:blip r:embed="rId3"/>
          <a:stretch>
            <a:fillRect/>
          </a:stretch>
        </p:blipFill>
        <p:spPr>
          <a:xfrm>
            <a:off x="6691784" y="1137670"/>
            <a:ext cx="4981855" cy="4797343"/>
          </a:xfrm>
          <a:prstGeom prst="rect">
            <a:avLst/>
          </a:prstGeom>
        </p:spPr>
      </p:pic>
      <p:sp>
        <p:nvSpPr>
          <p:cNvPr id="12" name="Down Arrow 11"/>
          <p:cNvSpPr/>
          <p:nvPr/>
        </p:nvSpPr>
        <p:spPr>
          <a:xfrm rot="5400000">
            <a:off x="8541394" y="5345411"/>
            <a:ext cx="351081" cy="453373"/>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325568" y="115129"/>
            <a:ext cx="5714286" cy="6647619"/>
          </a:xfrm>
          <a:prstGeom prst="rect">
            <a:avLst/>
          </a:prstGeom>
        </p:spPr>
      </p:pic>
      <p:sp>
        <p:nvSpPr>
          <p:cNvPr id="14" name="Down Arrow 13"/>
          <p:cNvSpPr/>
          <p:nvPr/>
        </p:nvSpPr>
        <p:spPr>
          <a:xfrm rot="5400000">
            <a:off x="10453265" y="1541520"/>
            <a:ext cx="114837" cy="4533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5400000">
            <a:off x="10453265" y="1709705"/>
            <a:ext cx="114837" cy="4533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5400000">
            <a:off x="10453265" y="1877869"/>
            <a:ext cx="114837" cy="453373"/>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6313663" y="98462"/>
            <a:ext cx="5733333" cy="6657143"/>
          </a:xfrm>
          <a:prstGeom prst="rect">
            <a:avLst/>
          </a:prstGeom>
        </p:spPr>
      </p:pic>
      <p:pic>
        <p:nvPicPr>
          <p:cNvPr id="6" name="Picture 5"/>
          <p:cNvPicPr>
            <a:picLocks noChangeAspect="1"/>
          </p:cNvPicPr>
          <p:nvPr/>
        </p:nvPicPr>
        <p:blipFill>
          <a:blip r:embed="rId6"/>
          <a:stretch>
            <a:fillRect/>
          </a:stretch>
        </p:blipFill>
        <p:spPr>
          <a:xfrm>
            <a:off x="6339231" y="123514"/>
            <a:ext cx="5657143" cy="6628571"/>
          </a:xfrm>
          <a:prstGeom prst="rect">
            <a:avLst/>
          </a:prstGeom>
        </p:spPr>
      </p:pic>
      <p:pic>
        <p:nvPicPr>
          <p:cNvPr id="7" name="Picture 6"/>
          <p:cNvPicPr>
            <a:picLocks noChangeAspect="1"/>
          </p:cNvPicPr>
          <p:nvPr/>
        </p:nvPicPr>
        <p:blipFill>
          <a:blip r:embed="rId7"/>
          <a:stretch>
            <a:fillRect/>
          </a:stretch>
        </p:blipFill>
        <p:spPr>
          <a:xfrm>
            <a:off x="6322669" y="122375"/>
            <a:ext cx="5723809" cy="6638095"/>
          </a:xfrm>
          <a:prstGeom prst="rect">
            <a:avLst/>
          </a:prstGeom>
        </p:spPr>
      </p:pic>
      <p:pic>
        <p:nvPicPr>
          <p:cNvPr id="8" name="Picture 7"/>
          <p:cNvPicPr>
            <a:picLocks noChangeAspect="1"/>
          </p:cNvPicPr>
          <p:nvPr/>
        </p:nvPicPr>
        <p:blipFill>
          <a:blip r:embed="rId8"/>
          <a:stretch>
            <a:fillRect/>
          </a:stretch>
        </p:blipFill>
        <p:spPr>
          <a:xfrm>
            <a:off x="6336884" y="121072"/>
            <a:ext cx="5695238" cy="6666667"/>
          </a:xfrm>
          <a:prstGeom prst="rect">
            <a:avLst/>
          </a:prstGeom>
        </p:spPr>
      </p:pic>
      <p:pic>
        <p:nvPicPr>
          <p:cNvPr id="9" name="Picture 8"/>
          <p:cNvPicPr>
            <a:picLocks noChangeAspect="1"/>
          </p:cNvPicPr>
          <p:nvPr/>
        </p:nvPicPr>
        <p:blipFill>
          <a:blip r:embed="rId9"/>
          <a:stretch>
            <a:fillRect/>
          </a:stretch>
        </p:blipFill>
        <p:spPr>
          <a:xfrm>
            <a:off x="6330541" y="111548"/>
            <a:ext cx="5752381" cy="6685714"/>
          </a:xfrm>
          <a:prstGeom prst="rect">
            <a:avLst/>
          </a:prstGeom>
        </p:spPr>
      </p:pic>
    </p:spTree>
    <p:extLst>
      <p:ext uri="{BB962C8B-B14F-4D97-AF65-F5344CB8AC3E}">
        <p14:creationId xmlns:p14="http://schemas.microsoft.com/office/powerpoint/2010/main" val="31605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par>
                                <p:cTn id="7" presetID="6" presetClass="emph" presetSubtype="0" fill="hold" nodeType="withEffect">
                                  <p:stCondLst>
                                    <p:cond delay="0"/>
                                  </p:stCondLst>
                                  <p:iterate type="lt">
                                    <p:tmPct val="0"/>
                                  </p:iterate>
                                  <p:childTnLst>
                                    <p:animScale>
                                      <p:cBhvr>
                                        <p:cTn id="8" dur="2000" fill="hold"/>
                                        <p:tgtEl>
                                          <p:spTgt spid="3">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FWS Award Amount</a:t>
            </a:r>
            <a:endParaRPr lang="en-US" dirty="0"/>
          </a:p>
        </p:txBody>
      </p:sp>
      <p:sp>
        <p:nvSpPr>
          <p:cNvPr id="3" name="Content Placeholder 2"/>
          <p:cNvSpPr>
            <a:spLocks noGrp="1"/>
          </p:cNvSpPr>
          <p:nvPr>
            <p:ph idx="1"/>
          </p:nvPr>
        </p:nvSpPr>
        <p:spPr>
          <a:xfrm>
            <a:off x="838200" y="1825625"/>
            <a:ext cx="4856921" cy="4351338"/>
          </a:xfrm>
        </p:spPr>
        <p:txBody>
          <a:bodyPr>
            <a:normAutofit lnSpcReduction="10000"/>
          </a:bodyPr>
          <a:lstStyle/>
          <a:p>
            <a:r>
              <a:rPr lang="en-US" dirty="0" smtClean="0"/>
              <a:t>COA – EFC = NEED</a:t>
            </a:r>
            <a:endParaRPr lang="en-US" dirty="0"/>
          </a:p>
          <a:p>
            <a:r>
              <a:rPr lang="en-US" dirty="0" smtClean="0"/>
              <a:t>Need </a:t>
            </a:r>
            <a:r>
              <a:rPr lang="en-US" u="sng" dirty="0" smtClean="0"/>
              <a:t>&lt;</a:t>
            </a:r>
            <a:r>
              <a:rPr lang="en-US" dirty="0" smtClean="0"/>
              <a:t> Need-Based Aid (NBA)</a:t>
            </a:r>
          </a:p>
          <a:p>
            <a:pPr lvl="1"/>
            <a:r>
              <a:rPr lang="en-US" dirty="0" smtClean="0"/>
              <a:t>Work-Study is a form of NBA</a:t>
            </a:r>
          </a:p>
          <a:p>
            <a:endParaRPr lang="en-US" dirty="0" smtClean="0"/>
          </a:p>
          <a:p>
            <a:r>
              <a:rPr lang="en-US" dirty="0" smtClean="0"/>
              <a:t>Revision Notices are sent weekly on Mondays.</a:t>
            </a:r>
          </a:p>
          <a:p>
            <a:r>
              <a:rPr lang="en-US" dirty="0" smtClean="0"/>
              <a:t>Supervisors are not responsible for </a:t>
            </a:r>
            <a:r>
              <a:rPr lang="en-US" dirty="0" err="1" smtClean="0"/>
              <a:t>overearns</a:t>
            </a:r>
            <a:r>
              <a:rPr lang="en-US" dirty="0" smtClean="0"/>
              <a:t> caused by revisions before notification!</a:t>
            </a:r>
            <a:endParaRPr lang="en-US" dirty="0"/>
          </a:p>
        </p:txBody>
      </p:sp>
      <p:graphicFrame>
        <p:nvGraphicFramePr>
          <p:cNvPr id="6" name="Chart 5"/>
          <p:cNvGraphicFramePr/>
          <p:nvPr>
            <p:extLst>
              <p:ext uri="{D42A27DB-BD31-4B8C-83A1-F6EECF244321}">
                <p14:modId xmlns:p14="http://schemas.microsoft.com/office/powerpoint/2010/main" val="394186370"/>
              </p:ext>
            </p:extLst>
          </p:nvPr>
        </p:nvGraphicFramePr>
        <p:xfrm>
          <a:off x="6107135" y="1531824"/>
          <a:ext cx="5993296" cy="463752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6247194" y="2645240"/>
            <a:ext cx="208721" cy="0"/>
          </a:xfrm>
          <a:prstGeom prst="line">
            <a:avLst/>
          </a:prstGeom>
          <a:ln w="63500"/>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6267038" y="4548542"/>
            <a:ext cx="208721" cy="0"/>
          </a:xfrm>
          <a:prstGeom prst="line">
            <a:avLst/>
          </a:prstGeom>
          <a:ln w="63500"/>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6278357" y="2649404"/>
            <a:ext cx="13252" cy="1930704"/>
          </a:xfrm>
          <a:prstGeom prst="line">
            <a:avLst/>
          </a:prstGeom>
          <a:ln w="63500"/>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5616462" y="3376020"/>
            <a:ext cx="641454" cy="369332"/>
          </a:xfrm>
          <a:prstGeom prst="rect">
            <a:avLst/>
          </a:prstGeom>
          <a:noFill/>
        </p:spPr>
        <p:txBody>
          <a:bodyPr wrap="square" rtlCol="0">
            <a:spAutoFit/>
          </a:bodyPr>
          <a:lstStyle/>
          <a:p>
            <a:r>
              <a:rPr lang="en-US" dirty="0" smtClean="0">
                <a:solidFill>
                  <a:schemeClr val="accent6">
                    <a:lumMod val="75000"/>
                  </a:schemeClr>
                </a:solidFill>
              </a:rPr>
              <a:t>COA</a:t>
            </a:r>
            <a:endParaRPr lang="en-US" dirty="0">
              <a:solidFill>
                <a:schemeClr val="accent6">
                  <a:lumMod val="75000"/>
                </a:schemeClr>
              </a:solidFill>
            </a:endParaRPr>
          </a:p>
        </p:txBody>
      </p:sp>
      <p:cxnSp>
        <p:nvCxnSpPr>
          <p:cNvPr id="17" name="Straight Connector 16"/>
          <p:cNvCxnSpPr/>
          <p:nvPr/>
        </p:nvCxnSpPr>
        <p:spPr>
          <a:xfrm>
            <a:off x="7038230" y="3851032"/>
            <a:ext cx="208721" cy="0"/>
          </a:xfrm>
          <a:prstGeom prst="line">
            <a:avLst/>
          </a:prstGeom>
          <a:ln w="63500">
            <a:solidFill>
              <a:schemeClr val="bg2">
                <a:lumMod val="75000"/>
              </a:schemeClr>
            </a:solidFill>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a:off x="7933285" y="2120098"/>
            <a:ext cx="3829216" cy="478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039965" y="2194565"/>
            <a:ext cx="3619500" cy="369332"/>
          </a:xfrm>
          <a:prstGeom prst="rect">
            <a:avLst/>
          </a:prstGeom>
          <a:noFill/>
        </p:spPr>
        <p:txBody>
          <a:bodyPr wrap="square" rtlCol="0">
            <a:spAutoFit/>
          </a:bodyPr>
          <a:lstStyle/>
          <a:p>
            <a:r>
              <a:rPr lang="en-US" dirty="0" smtClean="0"/>
              <a:t>   </a:t>
            </a:r>
            <a:r>
              <a:rPr lang="en-US" dirty="0" err="1" smtClean="0">
                <a:solidFill>
                  <a:srgbClr val="FF0000"/>
                </a:solidFill>
              </a:rPr>
              <a:t>Overaward</a:t>
            </a:r>
            <a:r>
              <a:rPr lang="en-US" dirty="0" smtClean="0">
                <a:solidFill>
                  <a:srgbClr val="FF0000"/>
                </a:solidFill>
              </a:rPr>
              <a:t>                     Zone</a:t>
            </a:r>
            <a:endParaRPr lang="en-US" dirty="0">
              <a:solidFill>
                <a:srgbClr val="FF0000"/>
              </a:solidFill>
            </a:endParaRPr>
          </a:p>
        </p:txBody>
      </p:sp>
      <p:cxnSp>
        <p:nvCxnSpPr>
          <p:cNvPr id="24" name="Straight Connector 23"/>
          <p:cNvCxnSpPr/>
          <p:nvPr/>
        </p:nvCxnSpPr>
        <p:spPr>
          <a:xfrm>
            <a:off x="6916097" y="2642691"/>
            <a:ext cx="224422" cy="0"/>
          </a:xfrm>
          <a:prstGeom prst="line">
            <a:avLst/>
          </a:prstGeom>
          <a:ln w="63500">
            <a:solidFill>
              <a:srgbClr val="7030A0"/>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7060621" y="4548542"/>
            <a:ext cx="208721" cy="0"/>
          </a:xfrm>
          <a:prstGeom prst="line">
            <a:avLst/>
          </a:prstGeom>
          <a:ln w="63500">
            <a:solidFill>
              <a:schemeClr val="bg2">
                <a:lumMod val="75000"/>
              </a:schemeClr>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7069317" y="3822189"/>
            <a:ext cx="0" cy="757919"/>
          </a:xfrm>
          <a:prstGeom prst="line">
            <a:avLst/>
          </a:prstGeom>
          <a:ln w="63500">
            <a:solidFill>
              <a:schemeClr val="bg2">
                <a:lumMod val="75000"/>
              </a:schemeClr>
            </a:solidFill>
          </a:ln>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6578434" y="4001294"/>
            <a:ext cx="520866" cy="369332"/>
          </a:xfrm>
          <a:prstGeom prst="rect">
            <a:avLst/>
          </a:prstGeom>
          <a:noFill/>
        </p:spPr>
        <p:txBody>
          <a:bodyPr wrap="square" rtlCol="0">
            <a:spAutoFit/>
          </a:bodyPr>
          <a:lstStyle/>
          <a:p>
            <a:r>
              <a:rPr lang="en-US" dirty="0" smtClean="0">
                <a:solidFill>
                  <a:schemeClr val="bg2">
                    <a:lumMod val="75000"/>
                  </a:schemeClr>
                </a:solidFill>
              </a:rPr>
              <a:t>EFC</a:t>
            </a:r>
            <a:endParaRPr lang="en-US" dirty="0">
              <a:solidFill>
                <a:schemeClr val="bg2">
                  <a:lumMod val="75000"/>
                </a:schemeClr>
              </a:solidFill>
            </a:endParaRPr>
          </a:p>
        </p:txBody>
      </p:sp>
      <p:cxnSp>
        <p:nvCxnSpPr>
          <p:cNvPr id="25" name="Straight Connector 24"/>
          <p:cNvCxnSpPr/>
          <p:nvPr/>
        </p:nvCxnSpPr>
        <p:spPr>
          <a:xfrm>
            <a:off x="6916097" y="3788511"/>
            <a:ext cx="224422" cy="0"/>
          </a:xfrm>
          <a:prstGeom prst="line">
            <a:avLst/>
          </a:prstGeom>
          <a:ln w="63500">
            <a:solidFill>
              <a:srgbClr val="7030A0"/>
            </a:solidFill>
          </a:ln>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6946982" y="2611125"/>
            <a:ext cx="0" cy="1177386"/>
          </a:xfrm>
          <a:prstGeom prst="line">
            <a:avLst/>
          </a:prstGeom>
          <a:ln w="63500">
            <a:solidFill>
              <a:srgbClr val="7030A0"/>
            </a:solidFill>
          </a:ln>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6284983" y="2952661"/>
            <a:ext cx="706368" cy="369332"/>
          </a:xfrm>
          <a:prstGeom prst="rect">
            <a:avLst/>
          </a:prstGeom>
          <a:noFill/>
        </p:spPr>
        <p:txBody>
          <a:bodyPr wrap="square" rtlCol="0">
            <a:spAutoFit/>
          </a:bodyPr>
          <a:lstStyle/>
          <a:p>
            <a:r>
              <a:rPr lang="en-US" dirty="0" smtClean="0">
                <a:solidFill>
                  <a:srgbClr val="7030A0"/>
                </a:solidFill>
              </a:rPr>
              <a:t>Need</a:t>
            </a:r>
            <a:endParaRPr lang="en-US" dirty="0">
              <a:solidFill>
                <a:srgbClr val="7030A0"/>
              </a:solidFill>
            </a:endParaRPr>
          </a:p>
        </p:txBody>
      </p:sp>
      <p:sp>
        <p:nvSpPr>
          <p:cNvPr id="35" name="Rectangle 34"/>
          <p:cNvSpPr/>
          <p:nvPr/>
        </p:nvSpPr>
        <p:spPr>
          <a:xfrm>
            <a:off x="9160104" y="2120098"/>
            <a:ext cx="2814777" cy="40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659649" y="2611124"/>
            <a:ext cx="1315232" cy="355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1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p:bldP spid="22" grpId="0" animBg="1"/>
      <p:bldP spid="23" grpId="0"/>
      <p:bldP spid="21" grpId="0"/>
      <p:bldP spid="27" grpId="0"/>
      <p:bldP spid="35" grpId="0" animBg="1"/>
      <p:bldP spid="35" grpId="1" animBg="1"/>
      <p:bldP spid="36" grpId="0" animBg="1"/>
      <p:bldP spid="3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35981" y="4934297"/>
            <a:ext cx="7886700" cy="1485554"/>
          </a:xfrm>
        </p:spPr>
        <p:txBody>
          <a:bodyPr>
            <a:normAutofit/>
          </a:bodyPr>
          <a:lstStyle/>
          <a:p>
            <a:pPr algn="ctr"/>
            <a:r>
              <a:rPr lang="en-US" dirty="0" smtClean="0"/>
              <a:t>Evaluations</a:t>
            </a:r>
            <a:endParaRPr lang="en-US" dirty="0"/>
          </a:p>
        </p:txBody>
      </p:sp>
      <p:pic>
        <p:nvPicPr>
          <p:cNvPr id="7" name="ossa blue small.ai"/>
          <p:cNvPicPr/>
          <p:nvPr/>
        </p:nvPicPr>
        <p:blipFill>
          <a:blip r:embed="rId2">
            <a:extLst/>
          </a:blip>
          <a:stretch>
            <a:fillRect/>
          </a:stretch>
        </p:blipFill>
        <p:spPr>
          <a:xfrm>
            <a:off x="126658" y="6204793"/>
            <a:ext cx="1315361" cy="541780"/>
          </a:xfrm>
          <a:prstGeom prst="rect">
            <a:avLst/>
          </a:prstGeom>
          <a:ln w="12700">
            <a:miter lim="400000"/>
          </a:ln>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696" y="372664"/>
            <a:ext cx="8881269" cy="444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47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876973" y="290701"/>
            <a:ext cx="10475494" cy="4683121"/>
          </a:xfrm>
          <a:prstGeom prst="rect">
            <a:avLst/>
          </a:prstGeom>
          <a:ln w="12700">
            <a:miter lim="400000"/>
          </a:ln>
          <a:extLst>
            <a:ext uri="{C572A759-6A51-4108-AA02-DFA0A04FC94B}">
              <ma14:wrappingTextBoxFlag xmlns:ma14="http://schemas.microsoft.com/office/mac/drawingml/2011/main" xmlns="" val="1"/>
            </a:ext>
          </a:extLst>
        </p:spPr>
        <p:txBody>
          <a:bodyPr wrap="square" lIns="32915" tIns="32915" rIns="32915" bIns="32915">
            <a:spAutoFit/>
          </a:bodyPr>
          <a:lstStyle/>
          <a:p>
            <a:pPr lvl="0" algn="ctr"/>
            <a:endParaRPr sz="3200" b="1" u="sng" dirty="0">
              <a:solidFill>
                <a:srgbClr val="6699CC"/>
              </a:solidFill>
              <a:latin typeface="Garamond"/>
              <a:ea typeface="Garamond"/>
              <a:cs typeface="Garamond"/>
              <a:sym typeface="Garamond"/>
            </a:endParaRPr>
          </a:p>
          <a:p>
            <a:pPr lvl="0" algn="ctr"/>
            <a:r>
              <a:rPr lang="en-US" sz="4000" b="1" dirty="0">
                <a:solidFill>
                  <a:srgbClr val="6699CC"/>
                </a:solidFill>
                <a:latin typeface="Garamond"/>
                <a:ea typeface="Garamond"/>
                <a:cs typeface="Garamond"/>
                <a:sym typeface="Garamond"/>
              </a:rPr>
              <a:t>Federal</a:t>
            </a:r>
            <a:r>
              <a:rPr sz="4000" b="1" dirty="0">
                <a:solidFill>
                  <a:srgbClr val="6699CC"/>
                </a:solidFill>
                <a:latin typeface="Garamond"/>
                <a:ea typeface="Garamond"/>
                <a:cs typeface="Garamond"/>
                <a:sym typeface="Garamond"/>
              </a:rPr>
              <a:t> Work-Study</a:t>
            </a:r>
            <a:r>
              <a:rPr lang="en-US" sz="4000" b="1" dirty="0">
                <a:solidFill>
                  <a:srgbClr val="6699CC"/>
                </a:solidFill>
                <a:latin typeface="Garamond"/>
                <a:ea typeface="Garamond"/>
                <a:cs typeface="Garamond"/>
                <a:sym typeface="Garamond"/>
              </a:rPr>
              <a:t> Supervisor </a:t>
            </a:r>
            <a:r>
              <a:rPr lang="en-US" sz="4000" b="1" dirty="0" smtClean="0">
                <a:solidFill>
                  <a:srgbClr val="6699CC"/>
                </a:solidFill>
                <a:latin typeface="Garamond"/>
                <a:ea typeface="Garamond"/>
                <a:cs typeface="Garamond"/>
                <a:sym typeface="Garamond"/>
              </a:rPr>
              <a:t>Training</a:t>
            </a:r>
          </a:p>
          <a:p>
            <a:pPr lvl="0" algn="ctr"/>
            <a:r>
              <a:rPr lang="en-US" sz="3200" b="1" dirty="0" smtClean="0">
                <a:solidFill>
                  <a:srgbClr val="6699CC"/>
                </a:solidFill>
                <a:latin typeface="Garamond"/>
                <a:ea typeface="Garamond"/>
                <a:cs typeface="Garamond"/>
                <a:sym typeface="Garamond"/>
              </a:rPr>
              <a:t>Session 3: Overearning Prevention, Evaluations, &amp; </a:t>
            </a:r>
          </a:p>
          <a:p>
            <a:pPr lvl="0" algn="ctr"/>
            <a:r>
              <a:rPr lang="en-US" sz="3200" b="1" dirty="0" smtClean="0">
                <a:solidFill>
                  <a:srgbClr val="6699CC"/>
                </a:solidFill>
                <a:latin typeface="Garamond"/>
                <a:ea typeface="Garamond"/>
                <a:cs typeface="Garamond"/>
                <a:sym typeface="Garamond"/>
              </a:rPr>
              <a:t>Student Development </a:t>
            </a:r>
            <a:endParaRPr sz="3200" b="1" u="sng" dirty="0">
              <a:solidFill>
                <a:srgbClr val="6699CC"/>
              </a:solidFill>
              <a:latin typeface="Garamond"/>
              <a:ea typeface="Garamond"/>
              <a:cs typeface="Garamond"/>
              <a:sym typeface="Garamond"/>
            </a:endParaRPr>
          </a:p>
          <a:p>
            <a:pPr lvl="0" algn="ctr"/>
            <a:endParaRPr lang="en-US" sz="2400" b="1" dirty="0">
              <a:latin typeface="Garamond"/>
              <a:ea typeface="Garamond"/>
              <a:cs typeface="Garamond"/>
              <a:sym typeface="Garamond"/>
            </a:endParaRPr>
          </a:p>
          <a:p>
            <a:pPr lvl="0" algn="ctr"/>
            <a:r>
              <a:rPr lang="en-US" sz="3200" b="1" dirty="0" smtClean="0">
                <a:latin typeface="Garamond"/>
                <a:ea typeface="Garamond"/>
                <a:cs typeface="Garamond"/>
                <a:sym typeface="Garamond"/>
              </a:rPr>
              <a:t>27 October 2017</a:t>
            </a:r>
            <a:endParaRPr sz="3200" b="1" dirty="0">
              <a:latin typeface="Garamond"/>
              <a:ea typeface="Garamond"/>
              <a:cs typeface="Garamond"/>
              <a:sym typeface="Garamond"/>
            </a:endParaRPr>
          </a:p>
          <a:p>
            <a:pPr lvl="0"/>
            <a:endParaRPr lang="en-US" sz="2000" b="1" dirty="0">
              <a:latin typeface="Garamond"/>
              <a:ea typeface="Garamond"/>
              <a:cs typeface="Garamond"/>
              <a:sym typeface="Garamond"/>
            </a:endParaRPr>
          </a:p>
          <a:p>
            <a:pPr lvl="0" algn="ctr"/>
            <a:r>
              <a:rPr lang="en-US" sz="2800" b="1" dirty="0" smtClean="0">
                <a:solidFill>
                  <a:schemeClr val="tx2">
                    <a:lumMod val="50000"/>
                  </a:schemeClr>
                </a:solidFill>
                <a:latin typeface="Garamond"/>
                <a:ea typeface="Garamond"/>
                <a:cs typeface="Garamond"/>
                <a:sym typeface="Garamond"/>
              </a:rPr>
              <a:t>Office </a:t>
            </a:r>
            <a:r>
              <a:rPr lang="en-US" sz="2800" b="1" dirty="0">
                <a:solidFill>
                  <a:schemeClr val="tx2">
                    <a:lumMod val="50000"/>
                  </a:schemeClr>
                </a:solidFill>
                <a:latin typeface="Garamond"/>
                <a:ea typeface="Garamond"/>
                <a:cs typeface="Garamond"/>
                <a:sym typeface="Garamond"/>
              </a:rPr>
              <a:t>of Scholarships &amp; Student </a:t>
            </a:r>
            <a:r>
              <a:rPr lang="en-US" sz="2800" b="1" dirty="0" smtClean="0">
                <a:solidFill>
                  <a:schemeClr val="tx2">
                    <a:lumMod val="50000"/>
                  </a:schemeClr>
                </a:solidFill>
                <a:latin typeface="Garamond"/>
                <a:ea typeface="Garamond"/>
                <a:cs typeface="Garamond"/>
                <a:sym typeface="Garamond"/>
              </a:rPr>
              <a:t>Aid</a:t>
            </a:r>
            <a:endParaRPr sz="2800" b="1" dirty="0" smtClean="0">
              <a:solidFill>
                <a:schemeClr val="tx2">
                  <a:lumMod val="50000"/>
                </a:schemeClr>
              </a:solidFill>
              <a:latin typeface="Garamond"/>
              <a:ea typeface="Garamond"/>
              <a:cs typeface="Garamond"/>
              <a:sym typeface="Garamond"/>
            </a:endParaRPr>
          </a:p>
          <a:p>
            <a:pPr lvl="0" algn="ctr"/>
            <a:r>
              <a:rPr lang="en-US" sz="2800" b="1" dirty="0" smtClean="0">
                <a:solidFill>
                  <a:schemeClr val="tx2">
                    <a:lumMod val="50000"/>
                  </a:schemeClr>
                </a:solidFill>
                <a:latin typeface="Garamond"/>
                <a:ea typeface="Garamond"/>
                <a:cs typeface="Garamond"/>
                <a:sym typeface="Garamond"/>
              </a:rPr>
              <a:t>University of North Carolina at Chapel Hill</a:t>
            </a:r>
            <a:endParaRPr sz="2800" b="1" dirty="0" smtClean="0">
              <a:solidFill>
                <a:schemeClr val="tx2">
                  <a:lumMod val="50000"/>
                </a:schemeClr>
              </a:solidFill>
              <a:latin typeface="Garamond"/>
              <a:ea typeface="Garamond"/>
              <a:cs typeface="Garamond"/>
              <a:sym typeface="Garamond"/>
            </a:endParaRPr>
          </a:p>
          <a:p>
            <a:pPr lvl="0" algn="ctr"/>
            <a:endParaRPr b="1" dirty="0">
              <a:solidFill>
                <a:srgbClr val="6699CC"/>
              </a:solidFill>
              <a:latin typeface="Garamond"/>
              <a:ea typeface="Garamond"/>
              <a:cs typeface="Garamond"/>
              <a:sym typeface="Garamond"/>
            </a:endParaRPr>
          </a:p>
          <a:p>
            <a:pPr lvl="0"/>
            <a:endParaRPr sz="1400" b="1" dirty="0">
              <a:latin typeface="Garamond"/>
              <a:ea typeface="Garamond"/>
              <a:cs typeface="Garamond"/>
              <a:sym typeface="Garamond"/>
            </a:endParaRPr>
          </a:p>
        </p:txBody>
      </p:sp>
      <p:pic>
        <p:nvPicPr>
          <p:cNvPr id="59" name="ossa blue small.pdf"/>
          <p:cNvPicPr/>
          <p:nvPr/>
        </p:nvPicPr>
        <p:blipFill>
          <a:blip r:embed="rId2">
            <a:extLst/>
          </a:blip>
          <a:stretch>
            <a:fillRect/>
          </a:stretch>
        </p:blipFill>
        <p:spPr>
          <a:xfrm>
            <a:off x="4252238" y="5588503"/>
            <a:ext cx="2459649" cy="1041434"/>
          </a:xfrm>
          <a:prstGeom prst="rect">
            <a:avLst/>
          </a:prstGeom>
          <a:ln w="12700">
            <a:miter lim="400000"/>
          </a:ln>
        </p:spPr>
      </p:pic>
    </p:spTree>
    <p:extLst>
      <p:ext uri="{BB962C8B-B14F-4D97-AF65-F5344CB8AC3E}">
        <p14:creationId xmlns:p14="http://schemas.microsoft.com/office/powerpoint/2010/main" val="347572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2" y="1511300"/>
            <a:ext cx="10956758" cy="4665663"/>
          </a:xfrm>
        </p:spPr>
        <p:txBody>
          <a:bodyPr>
            <a:normAutofit fontScale="92500" lnSpcReduction="20000"/>
          </a:bodyPr>
          <a:lstStyle/>
          <a:p>
            <a:pPr marL="0" indent="0">
              <a:buNone/>
            </a:pPr>
            <a:r>
              <a:rPr lang="en-US" sz="3400" dirty="0" smtClean="0"/>
              <a:t>What </a:t>
            </a:r>
            <a:r>
              <a:rPr lang="en-US" sz="3400" dirty="0"/>
              <a:t>is </a:t>
            </a:r>
            <a:r>
              <a:rPr lang="en-US" sz="3400" dirty="0" smtClean="0"/>
              <a:t>an evaluation?</a:t>
            </a:r>
            <a:endParaRPr lang="en-US" sz="3400" dirty="0"/>
          </a:p>
          <a:p>
            <a:pPr lvl="1"/>
            <a:r>
              <a:rPr lang="en-US" sz="2800" dirty="0" smtClean="0"/>
              <a:t>A in/formal review of employee’s performance over a given timeframe</a:t>
            </a:r>
          </a:p>
          <a:p>
            <a:pPr lvl="1"/>
            <a:r>
              <a:rPr lang="en-US" sz="2800" dirty="0" smtClean="0"/>
              <a:t>A time to address areas of success or failure</a:t>
            </a:r>
          </a:p>
          <a:p>
            <a:pPr lvl="1"/>
            <a:r>
              <a:rPr lang="en-US" sz="2800" dirty="0" smtClean="0"/>
              <a:t>An opportunity to set goals for future time periods</a:t>
            </a:r>
          </a:p>
          <a:p>
            <a:pPr lvl="1"/>
            <a:r>
              <a:rPr lang="en-US" sz="2800" dirty="0" smtClean="0"/>
              <a:t>A chance for parties (supervisors &amp; student) to define targeted areas for improvements</a:t>
            </a:r>
          </a:p>
          <a:p>
            <a:pPr marL="971550" lvl="1" indent="-514350">
              <a:buFont typeface="+mj-lt"/>
              <a:buAutoNum type="arabicPeriod"/>
            </a:pPr>
            <a:endParaRPr lang="en-US" sz="2800" dirty="0" smtClean="0"/>
          </a:p>
          <a:p>
            <a:pPr marL="0" indent="0">
              <a:buNone/>
            </a:pPr>
            <a:r>
              <a:rPr lang="en-US" sz="3200" dirty="0" smtClean="0"/>
              <a:t>What isn’t an evaluation?</a:t>
            </a:r>
          </a:p>
          <a:p>
            <a:pPr lvl="1"/>
            <a:r>
              <a:rPr lang="en-US" sz="2800" dirty="0" smtClean="0"/>
              <a:t>A judgment of the employee as a person</a:t>
            </a:r>
          </a:p>
          <a:p>
            <a:pPr lvl="1"/>
            <a:r>
              <a:rPr lang="en-US" sz="2800" dirty="0" smtClean="0"/>
              <a:t>A one-way conversation</a:t>
            </a:r>
          </a:p>
          <a:p>
            <a:pPr lvl="1"/>
            <a:r>
              <a:rPr lang="en-US" sz="2800" dirty="0" smtClean="0"/>
              <a:t>The best place to bring up issues for the first time</a:t>
            </a:r>
          </a:p>
          <a:p>
            <a:pPr lvl="1"/>
            <a:r>
              <a:rPr lang="en-US" sz="2800" dirty="0" smtClean="0"/>
              <a:t>By itself, a reason for promotions or wage changes</a:t>
            </a:r>
          </a:p>
          <a:p>
            <a:endParaRPr lang="en-US" sz="3200" dirty="0"/>
          </a:p>
        </p:txBody>
      </p:sp>
      <p:pic>
        <p:nvPicPr>
          <p:cNvPr id="4" name="ossa blue small.ai"/>
          <p:cNvPicPr/>
          <p:nvPr/>
        </p:nvPicPr>
        <p:blipFill>
          <a:blip r:embed="rId2">
            <a:extLst/>
          </a:blip>
          <a:stretch>
            <a:fillRect/>
          </a:stretch>
        </p:blipFill>
        <p:spPr>
          <a:xfrm>
            <a:off x="126658" y="6204793"/>
            <a:ext cx="1315361" cy="541780"/>
          </a:xfrm>
          <a:prstGeom prst="rect">
            <a:avLst/>
          </a:prstGeom>
          <a:ln w="12700">
            <a:miter lim="400000"/>
          </a:ln>
        </p:spPr>
      </p:pic>
      <p:sp>
        <p:nvSpPr>
          <p:cNvPr id="5" name="Title 1"/>
          <p:cNvSpPr>
            <a:spLocks noGrp="1"/>
          </p:cNvSpPr>
          <p:nvPr>
            <p:ph type="title"/>
          </p:nvPr>
        </p:nvSpPr>
        <p:spPr>
          <a:xfrm>
            <a:off x="625642" y="365125"/>
            <a:ext cx="10956758" cy="1325563"/>
          </a:xfrm>
        </p:spPr>
        <p:txBody>
          <a:bodyPr>
            <a:normAutofit/>
          </a:bodyPr>
          <a:lstStyle/>
          <a:p>
            <a:r>
              <a:rPr lang="en-US" sz="4000" dirty="0" smtClean="0"/>
              <a:t>What is an Evaluation</a:t>
            </a:r>
            <a:endParaRPr lang="en-US" sz="4000" dirty="0"/>
          </a:p>
        </p:txBody>
      </p:sp>
    </p:spTree>
    <p:extLst>
      <p:ext uri="{BB962C8B-B14F-4D97-AF65-F5344CB8AC3E}">
        <p14:creationId xmlns:p14="http://schemas.microsoft.com/office/powerpoint/2010/main" val="19511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 Evaluation Entail</a:t>
            </a:r>
            <a:endParaRPr lang="en-US" dirty="0"/>
          </a:p>
        </p:txBody>
      </p:sp>
      <p:sp>
        <p:nvSpPr>
          <p:cNvPr id="3" name="Content Placeholder 2"/>
          <p:cNvSpPr>
            <a:spLocks noGrp="1"/>
          </p:cNvSpPr>
          <p:nvPr>
            <p:ph idx="1"/>
          </p:nvPr>
        </p:nvSpPr>
        <p:spPr/>
        <p:txBody>
          <a:bodyPr/>
          <a:lstStyle/>
          <a:p>
            <a:pPr marL="0" indent="0">
              <a:buNone/>
            </a:pPr>
            <a:r>
              <a:rPr lang="en-US" dirty="0" smtClean="0"/>
              <a:t>Ideally</a:t>
            </a:r>
          </a:p>
          <a:p>
            <a:r>
              <a:rPr lang="en-US" dirty="0" smtClean="0"/>
              <a:t>Start semester by setting goals and expectations</a:t>
            </a:r>
          </a:p>
          <a:p>
            <a:r>
              <a:rPr lang="en-US" dirty="0" smtClean="0"/>
              <a:t>Check in regarding milestones and periodically</a:t>
            </a:r>
          </a:p>
          <a:p>
            <a:r>
              <a:rPr lang="en-US" dirty="0" smtClean="0"/>
              <a:t>Formally provide feedback during evaluation at set key times</a:t>
            </a:r>
          </a:p>
          <a:p>
            <a:endParaRPr lang="en-US" dirty="0"/>
          </a:p>
          <a:p>
            <a:pPr marL="0" indent="0">
              <a:buNone/>
            </a:pPr>
            <a:r>
              <a:rPr lang="en-US" dirty="0" smtClean="0"/>
              <a:t>Realistically</a:t>
            </a:r>
          </a:p>
          <a:p>
            <a:r>
              <a:rPr lang="en-US" dirty="0" smtClean="0"/>
              <a:t>Meet with student to talk candidly about their performance, your expectations, any discrepancies, and ways to make all items align</a:t>
            </a:r>
            <a:endParaRPr lang="en-US" dirty="0"/>
          </a:p>
        </p:txBody>
      </p:sp>
    </p:spTree>
    <p:extLst>
      <p:ext uri="{BB962C8B-B14F-4D97-AF65-F5344CB8AC3E}">
        <p14:creationId xmlns:p14="http://schemas.microsoft.com/office/powerpoint/2010/main" val="539765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When Do I Evaluate?</a:t>
            </a:r>
            <a:endParaRPr lang="en-US" dirty="0"/>
          </a:p>
        </p:txBody>
      </p:sp>
      <p:sp>
        <p:nvSpPr>
          <p:cNvPr id="3" name="Content Placeholder 2"/>
          <p:cNvSpPr>
            <a:spLocks noGrp="1"/>
          </p:cNvSpPr>
          <p:nvPr>
            <p:ph sz="half" idx="1"/>
          </p:nvPr>
        </p:nvSpPr>
        <p:spPr>
          <a:xfrm>
            <a:off x="1732546" y="1825625"/>
            <a:ext cx="4287253" cy="4351338"/>
          </a:xfrm>
        </p:spPr>
        <p:txBody>
          <a:bodyPr>
            <a:normAutofit/>
          </a:bodyPr>
          <a:lstStyle/>
          <a:p>
            <a:pPr marL="0" indent="0">
              <a:buNone/>
            </a:pPr>
            <a:r>
              <a:rPr lang="en-US" sz="3200" dirty="0" smtClean="0"/>
              <a:t>Options</a:t>
            </a:r>
          </a:p>
          <a:p>
            <a:pPr lvl="1"/>
            <a:r>
              <a:rPr lang="en-US" sz="2800" dirty="0" smtClean="0"/>
              <a:t>Annual </a:t>
            </a:r>
          </a:p>
          <a:p>
            <a:pPr lvl="1"/>
            <a:r>
              <a:rPr lang="en-US" sz="2800" dirty="0" err="1" smtClean="0"/>
              <a:t>Semesterly</a:t>
            </a:r>
            <a:endParaRPr lang="en-US" sz="2800" dirty="0" smtClean="0"/>
          </a:p>
          <a:p>
            <a:pPr lvl="1"/>
            <a:r>
              <a:rPr lang="en-US" sz="2800" dirty="0" smtClean="0"/>
              <a:t>Bi-</a:t>
            </a:r>
            <a:r>
              <a:rPr lang="en-US" sz="2800" dirty="0" err="1" smtClean="0"/>
              <a:t>semesterly</a:t>
            </a:r>
            <a:endParaRPr lang="en-US" sz="2800" dirty="0" smtClean="0"/>
          </a:p>
          <a:p>
            <a:pPr lvl="1"/>
            <a:r>
              <a:rPr lang="en-US" sz="2800" dirty="0" smtClean="0"/>
              <a:t>Monthly</a:t>
            </a:r>
          </a:p>
          <a:p>
            <a:pPr lvl="1"/>
            <a:r>
              <a:rPr lang="en-US" sz="2800" dirty="0" smtClean="0"/>
              <a:t>Bi-monthly</a:t>
            </a:r>
          </a:p>
          <a:p>
            <a:pPr lvl="1"/>
            <a:r>
              <a:rPr lang="en-US" sz="2800" dirty="0" smtClean="0"/>
              <a:t>Weekly</a:t>
            </a:r>
          </a:p>
          <a:p>
            <a:pPr lvl="1"/>
            <a:r>
              <a:rPr lang="en-US" sz="2800" dirty="0" smtClean="0"/>
              <a:t>Daily</a:t>
            </a:r>
          </a:p>
        </p:txBody>
      </p:sp>
      <p:sp>
        <p:nvSpPr>
          <p:cNvPr id="2" name="Content Placeholder 1"/>
          <p:cNvSpPr>
            <a:spLocks noGrp="1"/>
          </p:cNvSpPr>
          <p:nvPr>
            <p:ph sz="half" idx="2"/>
          </p:nvPr>
        </p:nvSpPr>
        <p:spPr/>
        <p:txBody>
          <a:bodyPr>
            <a:normAutofit/>
          </a:bodyPr>
          <a:lstStyle/>
          <a:p>
            <a:pPr marL="0" indent="0">
              <a:buNone/>
            </a:pPr>
            <a:r>
              <a:rPr lang="en-US" sz="3200" dirty="0" smtClean="0"/>
              <a:t>Recommended</a:t>
            </a:r>
            <a:endParaRPr lang="en-US" sz="3200" dirty="0"/>
          </a:p>
          <a:p>
            <a:pPr lvl="1"/>
            <a:r>
              <a:rPr lang="en-US" sz="2800" dirty="0"/>
              <a:t>After first 3-6 </a:t>
            </a:r>
            <a:r>
              <a:rPr lang="en-US" sz="2800" dirty="0" smtClean="0"/>
              <a:t>weeks</a:t>
            </a:r>
          </a:p>
          <a:p>
            <a:pPr lvl="2"/>
            <a:r>
              <a:rPr lang="en-US" sz="2400" dirty="0" smtClean="0"/>
              <a:t>Informal</a:t>
            </a:r>
            <a:endParaRPr lang="en-US" sz="2400" dirty="0"/>
          </a:p>
          <a:p>
            <a:pPr lvl="1"/>
            <a:r>
              <a:rPr lang="en-US" sz="2800" dirty="0"/>
              <a:t>At midpoint of each </a:t>
            </a:r>
            <a:r>
              <a:rPr lang="en-US" sz="2800" dirty="0" smtClean="0"/>
              <a:t>semester</a:t>
            </a:r>
          </a:p>
          <a:p>
            <a:pPr lvl="2"/>
            <a:r>
              <a:rPr lang="en-US" sz="2400" dirty="0"/>
              <a:t>I</a:t>
            </a:r>
            <a:r>
              <a:rPr lang="en-US" sz="2400" dirty="0" smtClean="0"/>
              <a:t>nformal</a:t>
            </a:r>
            <a:endParaRPr lang="en-US" sz="2400" dirty="0"/>
          </a:p>
          <a:p>
            <a:pPr lvl="1"/>
            <a:r>
              <a:rPr lang="en-US" sz="2800" dirty="0"/>
              <a:t>At end of each </a:t>
            </a:r>
            <a:r>
              <a:rPr lang="en-US" sz="2800" dirty="0" smtClean="0"/>
              <a:t>semester</a:t>
            </a:r>
          </a:p>
          <a:p>
            <a:pPr lvl="2"/>
            <a:r>
              <a:rPr lang="en-US" sz="2400" dirty="0" smtClean="0"/>
              <a:t>Formal</a:t>
            </a:r>
            <a:endParaRPr lang="en-US" sz="2400" dirty="0"/>
          </a:p>
          <a:p>
            <a:endParaRPr lang="en-US" dirty="0"/>
          </a:p>
        </p:txBody>
      </p:sp>
      <p:pic>
        <p:nvPicPr>
          <p:cNvPr id="4" name="ossa blue small.ai"/>
          <p:cNvPicPr/>
          <p:nvPr/>
        </p:nvPicPr>
        <p:blipFill>
          <a:blip r:embed="rId2">
            <a:extLst/>
          </a:blip>
          <a:stretch>
            <a:fillRect/>
          </a:stretch>
        </p:blipFill>
        <p:spPr>
          <a:xfrm>
            <a:off x="126658" y="6204793"/>
            <a:ext cx="1315361" cy="541780"/>
          </a:xfrm>
          <a:prstGeom prst="rect">
            <a:avLst/>
          </a:prstGeom>
          <a:ln w="12700">
            <a:miter lim="400000"/>
          </a:ln>
        </p:spPr>
      </p:pic>
    </p:spTree>
    <p:extLst>
      <p:ext uri="{BB962C8B-B14F-4D97-AF65-F5344CB8AC3E}">
        <p14:creationId xmlns:p14="http://schemas.microsoft.com/office/powerpoint/2010/main" val="12650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Are available</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UNC Human Resources</a:t>
            </a:r>
          </a:p>
          <a:p>
            <a:pPr marL="0" indent="0">
              <a:buNone/>
            </a:pPr>
            <a:r>
              <a:rPr lang="en-US" dirty="0" smtClean="0">
                <a:hlinkClick r:id="rId2"/>
              </a:rPr>
              <a:t>Performance Management Page</a:t>
            </a:r>
            <a:endParaRPr lang="en-US" dirty="0"/>
          </a:p>
          <a:p>
            <a:pPr marL="0" indent="0">
              <a:buNone/>
            </a:pPr>
            <a:r>
              <a:rPr lang="en-US" dirty="0" smtClean="0"/>
              <a:t>  Contains </a:t>
            </a:r>
            <a:r>
              <a:rPr lang="en-US" dirty="0" smtClean="0">
                <a:hlinkClick r:id="rId3"/>
              </a:rPr>
              <a:t>Toolkit</a:t>
            </a:r>
            <a:r>
              <a:rPr lang="en-US" dirty="0" smtClean="0"/>
              <a:t> which includes:</a:t>
            </a:r>
            <a:endParaRPr lang="en-US" dirty="0"/>
          </a:p>
          <a:p>
            <a:pPr indent="107950"/>
            <a:r>
              <a:rPr lang="en-US" dirty="0" smtClean="0"/>
              <a:t>Evaluation Presentation</a:t>
            </a:r>
          </a:p>
          <a:p>
            <a:pPr indent="107950"/>
            <a:r>
              <a:rPr lang="en-US" dirty="0" smtClean="0"/>
              <a:t>SMARTER Goals Worksheet</a:t>
            </a:r>
          </a:p>
          <a:p>
            <a:pPr indent="107950"/>
            <a:r>
              <a:rPr lang="en-US" dirty="0" smtClean="0"/>
              <a:t>Institutional Goals</a:t>
            </a:r>
          </a:p>
          <a:p>
            <a:pPr indent="107950"/>
            <a:r>
              <a:rPr lang="en-US" dirty="0" smtClean="0"/>
              <a:t>Much, much more!</a:t>
            </a:r>
          </a:p>
          <a:p>
            <a:pPr indent="107950"/>
            <a:endParaRPr lang="en-US" dirty="0" smtClean="0"/>
          </a:p>
          <a:p>
            <a:pPr>
              <a:buNone/>
            </a:pPr>
            <a:r>
              <a:rPr lang="en-US" dirty="0" smtClean="0"/>
              <a:t>*Geared towards full-time staff*</a:t>
            </a:r>
          </a:p>
        </p:txBody>
      </p:sp>
      <p:sp>
        <p:nvSpPr>
          <p:cNvPr id="4" name="Content Placeholder 3"/>
          <p:cNvSpPr>
            <a:spLocks noGrp="1"/>
          </p:cNvSpPr>
          <p:nvPr>
            <p:ph sz="half" idx="2"/>
          </p:nvPr>
        </p:nvSpPr>
        <p:spPr/>
        <p:txBody>
          <a:bodyPr>
            <a:normAutofit lnSpcReduction="10000"/>
          </a:bodyPr>
          <a:lstStyle/>
          <a:p>
            <a:pPr marL="0" indent="0" algn="ctr">
              <a:buNone/>
            </a:pPr>
            <a:r>
              <a:rPr lang="en-US" u="sng" dirty="0" smtClean="0"/>
              <a:t>UNC FWS Evaluation Form</a:t>
            </a:r>
            <a:endParaRPr lang="en-US" u="sng" dirty="0"/>
          </a:p>
          <a:p>
            <a:pPr marL="514350" indent="-514350">
              <a:buFont typeface="+mj-lt"/>
              <a:buAutoNum type="arabicPeriod"/>
            </a:pPr>
            <a:r>
              <a:rPr lang="en-US" dirty="0"/>
              <a:t>Employee Information</a:t>
            </a:r>
          </a:p>
          <a:p>
            <a:pPr marL="514350" indent="-514350">
              <a:buFont typeface="+mj-lt"/>
              <a:buAutoNum type="arabicPeriod"/>
            </a:pPr>
            <a:r>
              <a:rPr lang="en-US" dirty="0"/>
              <a:t>Core Values Evaluation</a:t>
            </a:r>
          </a:p>
          <a:p>
            <a:pPr marL="514350" indent="-514350">
              <a:buFont typeface="+mj-lt"/>
              <a:buAutoNum type="arabicPeriod"/>
            </a:pPr>
            <a:r>
              <a:rPr lang="en-US" dirty="0"/>
              <a:t>Position-Specific Evaluation</a:t>
            </a:r>
          </a:p>
          <a:p>
            <a:pPr marL="514350" indent="-514350">
              <a:buFont typeface="+mj-lt"/>
              <a:buAutoNum type="arabicPeriod"/>
            </a:pPr>
            <a:r>
              <a:rPr lang="en-US" dirty="0"/>
              <a:t>Overall Evaluation and Rating</a:t>
            </a:r>
          </a:p>
          <a:p>
            <a:pPr marL="514350" indent="-514350">
              <a:buFont typeface="+mj-lt"/>
              <a:buAutoNum type="arabicPeriod"/>
            </a:pPr>
            <a:r>
              <a:rPr lang="en-US" dirty="0"/>
              <a:t>Future Goals</a:t>
            </a:r>
          </a:p>
          <a:p>
            <a:pPr marL="514350" indent="-514350">
              <a:buFont typeface="+mj-lt"/>
              <a:buAutoNum type="arabicPeriod"/>
            </a:pPr>
            <a:r>
              <a:rPr lang="en-US" dirty="0"/>
              <a:t>Signatures</a:t>
            </a:r>
          </a:p>
          <a:p>
            <a:pPr marL="0" indent="0">
              <a:buNone/>
            </a:pPr>
            <a:r>
              <a:rPr lang="en-US" dirty="0">
                <a:hlinkClick r:id="rId4"/>
              </a:rPr>
              <a:t>Live Evaluation Form</a:t>
            </a:r>
            <a:r>
              <a:rPr lang="en-US" dirty="0"/>
              <a:t>  </a:t>
            </a:r>
            <a:endParaRPr lang="en-US" dirty="0" smtClean="0"/>
          </a:p>
          <a:p>
            <a:pPr marL="0" indent="0">
              <a:buNone/>
            </a:pPr>
            <a:r>
              <a:rPr lang="en-US" dirty="0" smtClean="0">
                <a:hlinkClick r:id="rId5"/>
              </a:rPr>
              <a:t>Example </a:t>
            </a:r>
            <a:r>
              <a:rPr lang="en-US" dirty="0">
                <a:hlinkClick r:id="rId5"/>
              </a:rPr>
              <a:t>Evaluation Form</a:t>
            </a:r>
            <a:endParaRPr lang="en-US" dirty="0"/>
          </a:p>
          <a:p>
            <a:pPr marL="0" indent="0">
              <a:buNone/>
            </a:pPr>
            <a:endParaRPr lang="en-US" dirty="0"/>
          </a:p>
        </p:txBody>
      </p:sp>
    </p:spTree>
    <p:extLst>
      <p:ext uri="{BB962C8B-B14F-4D97-AF65-F5344CB8AC3E}">
        <p14:creationId xmlns:p14="http://schemas.microsoft.com/office/powerpoint/2010/main" val="412381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360 Review</a:t>
            </a:r>
            <a:endParaRPr lang="en-US" dirty="0"/>
          </a:p>
        </p:txBody>
      </p:sp>
      <p:sp>
        <p:nvSpPr>
          <p:cNvPr id="5" name="Content Placeholder 4"/>
          <p:cNvSpPr>
            <a:spLocks noGrp="1"/>
          </p:cNvSpPr>
          <p:nvPr>
            <p:ph sz="half" idx="1"/>
          </p:nvPr>
        </p:nvSpPr>
        <p:spPr>
          <a:xfrm>
            <a:off x="838199" y="1825625"/>
            <a:ext cx="6252411" cy="4351338"/>
          </a:xfrm>
        </p:spPr>
        <p:txBody>
          <a:bodyPr>
            <a:normAutofit lnSpcReduction="10000"/>
          </a:bodyPr>
          <a:lstStyle/>
          <a:p>
            <a:pPr marL="0" indent="0">
              <a:buNone/>
            </a:pPr>
            <a:r>
              <a:rPr lang="en-US" dirty="0"/>
              <a:t>360 degree feedback allows you to use multiple raters such as supervisors, peers, direct reports, subordinates and external raters </a:t>
            </a:r>
            <a:r>
              <a:rPr lang="en-US" dirty="0" smtClean="0"/>
              <a:t>(e.g. clients) </a:t>
            </a:r>
            <a:r>
              <a:rPr lang="en-US" dirty="0"/>
              <a:t>to leave feedback on an employee. The feedback is often used as a benchmark within the employee’s development plan. In a team-focused atmosphere, 360 degree feedback surveys can be very effective. It lets the employee know how his/her team members view the effectiveness of their performance.</a:t>
            </a:r>
          </a:p>
        </p:txBody>
      </p:sp>
      <p:sp>
        <p:nvSpPr>
          <p:cNvPr id="4" name="Rectangle 3"/>
          <p:cNvSpPr/>
          <p:nvPr/>
        </p:nvSpPr>
        <p:spPr>
          <a:xfrm>
            <a:off x="8442964" y="5820641"/>
            <a:ext cx="2228239" cy="369332"/>
          </a:xfrm>
          <a:prstGeom prst="rect">
            <a:avLst/>
          </a:prstGeom>
        </p:spPr>
        <p:txBody>
          <a:bodyPr wrap="none">
            <a:spAutoFit/>
          </a:bodyPr>
          <a:lstStyle/>
          <a:p>
            <a:r>
              <a:rPr lang="en-US" dirty="0" smtClean="0">
                <a:hlinkClick r:id="rId2"/>
              </a:rPr>
              <a:t>Live </a:t>
            </a:r>
            <a:r>
              <a:rPr lang="en-US" dirty="0">
                <a:hlinkClick r:id="rId2"/>
              </a:rPr>
              <a:t>Evaluation Form</a:t>
            </a:r>
            <a:r>
              <a:rPr lang="en-US" dirty="0"/>
              <a:t>  </a:t>
            </a:r>
          </a:p>
        </p:txBody>
      </p:sp>
      <p:pic>
        <p:nvPicPr>
          <p:cNvPr id="1028" name="Picture 4" descr="Image resul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25046" y="2169308"/>
            <a:ext cx="4230284" cy="317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35981" y="4934297"/>
            <a:ext cx="7886700" cy="1485554"/>
          </a:xfrm>
        </p:spPr>
        <p:txBody>
          <a:bodyPr>
            <a:normAutofit fontScale="90000"/>
          </a:bodyPr>
          <a:lstStyle/>
          <a:p>
            <a:pPr algn="ctr"/>
            <a:r>
              <a:rPr lang="en-US" dirty="0" smtClean="0"/>
              <a:t>Student Development:</a:t>
            </a:r>
            <a:br>
              <a:rPr lang="en-US" dirty="0" smtClean="0"/>
            </a:br>
            <a:r>
              <a:rPr lang="en-US" sz="4000" dirty="0" smtClean="0"/>
              <a:t>From Transactional to Transformational</a:t>
            </a:r>
            <a:endParaRPr lang="en-US" sz="4000" dirty="0"/>
          </a:p>
        </p:txBody>
      </p:sp>
      <p:pic>
        <p:nvPicPr>
          <p:cNvPr id="7" name="ossa blue small.ai"/>
          <p:cNvPicPr/>
          <p:nvPr/>
        </p:nvPicPr>
        <p:blipFill>
          <a:blip r:embed="rId2">
            <a:extLst/>
          </a:blip>
          <a:stretch>
            <a:fillRect/>
          </a:stretch>
        </p:blipFill>
        <p:spPr>
          <a:xfrm>
            <a:off x="126658" y="6204793"/>
            <a:ext cx="1315361" cy="541780"/>
          </a:xfrm>
          <a:prstGeom prst="rect">
            <a:avLst/>
          </a:prstGeom>
          <a:ln w="12700">
            <a:miter lim="400000"/>
          </a:ln>
        </p:spPr>
      </p:pic>
      <p:pic>
        <p:nvPicPr>
          <p:cNvPr id="3074" name="Picture 2" descr="Image result for onboard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893" y="1019175"/>
            <a:ext cx="776287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39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Mentoring </a:t>
            </a:r>
            <a:r>
              <a:rPr lang="en-US" dirty="0" smtClean="0"/>
              <a:t/>
            </a:r>
            <a:br>
              <a:rPr lang="en-US" dirty="0" smtClean="0"/>
            </a:br>
            <a:r>
              <a:rPr lang="en-US" sz="3600" dirty="0" smtClean="0"/>
              <a:t>as defined by </a:t>
            </a:r>
            <a:r>
              <a:rPr lang="en-US" sz="3600" dirty="0" smtClean="0">
                <a:hlinkClick r:id="rId2"/>
              </a:rPr>
              <a:t>UNC HR’s Mentoring Services</a:t>
            </a:r>
            <a:endParaRPr lang="en-US" sz="3600" dirty="0"/>
          </a:p>
        </p:txBody>
      </p:sp>
      <p:sp>
        <p:nvSpPr>
          <p:cNvPr id="5" name="Content Placeholder 4"/>
          <p:cNvSpPr>
            <a:spLocks noGrp="1"/>
          </p:cNvSpPr>
          <p:nvPr>
            <p:ph idx="1"/>
          </p:nvPr>
        </p:nvSpPr>
        <p:spPr/>
        <p:txBody>
          <a:bodyPr>
            <a:normAutofit fontScale="92500" lnSpcReduction="10000"/>
          </a:bodyPr>
          <a:lstStyle/>
          <a:p>
            <a:pPr fontAlgn="base"/>
            <a:r>
              <a:rPr lang="en-US" dirty="0"/>
              <a:t>Mentoring is an organizational </a:t>
            </a:r>
            <a:r>
              <a:rPr lang="en-US" b="1" u="sng" dirty="0"/>
              <a:t>practice in which people come together to transfer or develop a specific skill set</a:t>
            </a:r>
            <a:r>
              <a:rPr lang="en-US" dirty="0"/>
              <a:t>. In the mentoring process, transformative learning and leveraging of experiences become gateways to individual and organizational growth and development. </a:t>
            </a:r>
            <a:r>
              <a:rPr lang="en-US" b="1" u="sng" dirty="0"/>
              <a:t>The actual practice of mentoring varies with the people participating in the process</a:t>
            </a:r>
            <a:r>
              <a:rPr lang="en-US" dirty="0"/>
              <a:t>.</a:t>
            </a:r>
          </a:p>
          <a:p>
            <a:pPr fontAlgn="base"/>
            <a:r>
              <a:rPr lang="en-US" dirty="0"/>
              <a:t>Mentoring takes place at all levels of an organization. Whether people engage in traditional one-on-one mentoring partnerships or engage in peer and team mentoring, the mentoring process invites participants to grow into their full potential, enriching the workplace and helping an organization improve. These partnerships can be conducted face-to-face or in a variety of forms, including distance learning, videoconferencing, emailing, and phone calls.</a:t>
            </a:r>
          </a:p>
          <a:p>
            <a:pPr marL="0" indent="0">
              <a:buNone/>
            </a:pPr>
            <a:endParaRPr lang="en-US" dirty="0"/>
          </a:p>
        </p:txBody>
      </p:sp>
    </p:spTree>
    <p:extLst>
      <p:ext uri="{BB962C8B-B14F-4D97-AF65-F5344CB8AC3E}">
        <p14:creationId xmlns:p14="http://schemas.microsoft.com/office/powerpoint/2010/main" val="3296526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Mentoring</a:t>
            </a:r>
            <a:br>
              <a:rPr lang="en-US" dirty="0" smtClean="0"/>
            </a:br>
            <a:r>
              <a:rPr lang="en-US" sz="3600" dirty="0"/>
              <a:t>as defined by </a:t>
            </a:r>
            <a:r>
              <a:rPr lang="en-US" sz="3600" dirty="0">
                <a:hlinkClick r:id="rId2"/>
              </a:rPr>
              <a:t>UNC HR’s Mentoring Services</a:t>
            </a:r>
            <a:endParaRPr lang="en-US" sz="3600" dirty="0"/>
          </a:p>
        </p:txBody>
      </p:sp>
      <p:sp>
        <p:nvSpPr>
          <p:cNvPr id="3" name="Content Placeholder 2"/>
          <p:cNvSpPr>
            <a:spLocks noGrp="1"/>
          </p:cNvSpPr>
          <p:nvPr>
            <p:ph idx="1"/>
          </p:nvPr>
        </p:nvSpPr>
        <p:spPr>
          <a:xfrm>
            <a:off x="838200" y="1825625"/>
            <a:ext cx="10515600" cy="4719554"/>
          </a:xfrm>
        </p:spPr>
        <p:txBody>
          <a:bodyPr>
            <a:normAutofit fontScale="85000" lnSpcReduction="20000"/>
          </a:bodyPr>
          <a:lstStyle/>
          <a:p>
            <a:pPr fontAlgn="base"/>
            <a:r>
              <a:rPr lang="en-US" dirty="0"/>
              <a:t>Increased competency levels in accomplishing crucial work for departments and the University.</a:t>
            </a:r>
          </a:p>
          <a:p>
            <a:pPr fontAlgn="base"/>
            <a:r>
              <a:rPr lang="en-US" dirty="0"/>
              <a:t>Personal and direct contributions to the career development of talented employees.</a:t>
            </a:r>
          </a:p>
          <a:p>
            <a:pPr fontAlgn="base"/>
            <a:r>
              <a:rPr lang="en-US" dirty="0"/>
              <a:t>Accelerated leadership development to sharpen coaching, management, and communication skills (both for the mentor and the mentee), vital skills for successful leadership practices.</a:t>
            </a:r>
          </a:p>
          <a:p>
            <a:pPr fontAlgn="base"/>
            <a:r>
              <a:rPr lang="en-US" dirty="0"/>
              <a:t>Increased organizational commitments and job satisfaction, demonstrated as renewed interest and vigor for work responsibilities which benefit the larger institution.</a:t>
            </a:r>
          </a:p>
          <a:p>
            <a:pPr fontAlgn="base"/>
            <a:r>
              <a:rPr lang="en-US" dirty="0"/>
              <a:t>Heightened individual and organizational learning.</a:t>
            </a:r>
          </a:p>
          <a:p>
            <a:pPr fontAlgn="base"/>
            <a:r>
              <a:rPr lang="en-US" dirty="0"/>
              <a:t>Stronger and more cohesive teams.</a:t>
            </a:r>
          </a:p>
          <a:p>
            <a:pPr marL="0" indent="0">
              <a:buNone/>
            </a:pPr>
            <a:r>
              <a:rPr lang="en-US" b="1" dirty="0" smtClean="0"/>
              <a:t>Takeaway</a:t>
            </a:r>
            <a:r>
              <a:rPr lang="en-US" dirty="0" smtClean="0"/>
              <a:t>: Mentoring leads to better employees who do more &amp; better work which provides you with additional time to pursue improvement opportunities (upward spiral).</a:t>
            </a:r>
            <a:endParaRPr lang="en-US" dirty="0"/>
          </a:p>
        </p:txBody>
      </p:sp>
    </p:spTree>
    <p:extLst>
      <p:ext uri="{BB962C8B-B14F-4D97-AF65-F5344CB8AC3E}">
        <p14:creationId xmlns:p14="http://schemas.microsoft.com/office/powerpoint/2010/main" val="247362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Recommendations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 Offer, don’t require</a:t>
            </a:r>
          </a:p>
          <a:p>
            <a:pPr>
              <a:buFont typeface="Wingdings" panose="05000000000000000000" pitchFamily="2" charset="2"/>
              <a:buChar char="q"/>
            </a:pPr>
            <a:r>
              <a:rPr lang="en-US" dirty="0"/>
              <a:t> Identify goals &amp; expectations of mentoring relationship </a:t>
            </a:r>
            <a:endParaRPr lang="en-US" dirty="0" smtClean="0"/>
          </a:p>
          <a:p>
            <a:pPr>
              <a:buFont typeface="Wingdings" panose="05000000000000000000" pitchFamily="2" charset="2"/>
              <a:buChar char="q"/>
            </a:pPr>
            <a:r>
              <a:rPr lang="en-US" dirty="0" smtClean="0"/>
              <a:t> Establish communication guidelines</a:t>
            </a:r>
            <a:endParaRPr lang="en-US" dirty="0"/>
          </a:p>
          <a:p>
            <a:pPr>
              <a:buFont typeface="Wingdings" panose="05000000000000000000" pitchFamily="2" charset="2"/>
              <a:buChar char="q"/>
            </a:pPr>
            <a:r>
              <a:rPr lang="en-US" dirty="0" smtClean="0"/>
              <a:t> Evaluate areas of improvement for student</a:t>
            </a:r>
          </a:p>
          <a:p>
            <a:pPr>
              <a:buFont typeface="Wingdings" panose="05000000000000000000" pitchFamily="2" charset="2"/>
              <a:buChar char="q"/>
            </a:pPr>
            <a:r>
              <a:rPr lang="en-US" dirty="0" smtClean="0"/>
              <a:t> Provide feedback &amp; evaluation regularly</a:t>
            </a:r>
          </a:p>
          <a:p>
            <a:pPr>
              <a:buFont typeface="Wingdings" panose="05000000000000000000" pitchFamily="2" charset="2"/>
              <a:buChar char="q"/>
            </a:pPr>
            <a:r>
              <a:rPr lang="en-US" dirty="0"/>
              <a:t> </a:t>
            </a:r>
            <a:r>
              <a:rPr lang="en-US" dirty="0" smtClean="0"/>
              <a:t>Review goal progress at set times</a:t>
            </a:r>
          </a:p>
          <a:p>
            <a:pPr marL="0" indent="0">
              <a:buNone/>
            </a:pPr>
            <a:endParaRPr lang="en-US" dirty="0" smtClean="0"/>
          </a:p>
          <a:p>
            <a:pPr>
              <a:buFont typeface="Wingdings" panose="05000000000000000000" pitchFamily="2" charset="2"/>
              <a:buChar char="q"/>
            </a:pPr>
            <a:r>
              <a:rPr lang="en-US" dirty="0"/>
              <a:t> </a:t>
            </a:r>
            <a:r>
              <a:rPr lang="en-US" dirty="0" smtClean="0"/>
              <a:t>Be encouraging and have fun</a:t>
            </a:r>
          </a:p>
          <a:p>
            <a:pPr marL="0" indent="0">
              <a:buNone/>
            </a:pPr>
            <a:endParaRPr lang="en-US" dirty="0" smtClean="0"/>
          </a:p>
          <a:p>
            <a:endParaRPr lang="en-US" dirty="0"/>
          </a:p>
        </p:txBody>
      </p:sp>
      <p:sp>
        <p:nvSpPr>
          <p:cNvPr id="4" name="Rectangle 3"/>
          <p:cNvSpPr/>
          <p:nvPr/>
        </p:nvSpPr>
        <p:spPr>
          <a:xfrm>
            <a:off x="805014" y="1226553"/>
            <a:ext cx="6573253" cy="417094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Image result for mentoring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19" y="1448635"/>
            <a:ext cx="4969042" cy="37267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mentoring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313" y="1226553"/>
            <a:ext cx="3879487" cy="465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7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3000"/>
                                  </p:stCondLst>
                                  <p:childTnLst>
                                    <p:set>
                                      <p:cBhvr>
                                        <p:cTn id="33" dur="1" fill="hold">
                                          <p:stCondLst>
                                            <p:cond delay="0"/>
                                          </p:stCondLst>
                                        </p:cTn>
                                        <p:tgtEl>
                                          <p:spTgt spid="3078"/>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300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nodeType="afterEffect">
                                  <p:stCondLst>
                                    <p:cond delay="3000"/>
                                  </p:stCondLst>
                                  <p:childTnLst>
                                    <p:set>
                                      <p:cBhvr>
                                        <p:cTn id="39"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Alternatives</a:t>
            </a:r>
            <a:endParaRPr lang="en-US" dirty="0"/>
          </a:p>
        </p:txBody>
      </p:sp>
      <p:pic>
        <p:nvPicPr>
          <p:cNvPr id="2050" name="Picture 2" descr="Image result for mentoring vs coaching vs supervision"/>
          <p:cNvPicPr>
            <a:picLocks noChangeAspect="1" noChangeArrowheads="1"/>
          </p:cNvPicPr>
          <p:nvPr/>
        </p:nvPicPr>
        <p:blipFill rotWithShape="1">
          <a:blip r:embed="rId2">
            <a:extLst>
              <a:ext uri="{28A0092B-C50C-407E-A947-70E740481C1C}">
                <a14:useLocalDpi xmlns:a14="http://schemas.microsoft.com/office/drawing/2010/main" val="0"/>
              </a:ext>
            </a:extLst>
          </a:blip>
          <a:srcRect r="26154"/>
          <a:stretch/>
        </p:blipFill>
        <p:spPr bwMode="auto">
          <a:xfrm>
            <a:off x="2914471" y="1690688"/>
            <a:ext cx="6363057" cy="487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58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sa blue small.ai"/>
          <p:cNvPicPr/>
          <p:nvPr/>
        </p:nvPicPr>
        <p:blipFill>
          <a:blip r:embed="rId2">
            <a:extLst/>
          </a:blip>
          <a:stretch>
            <a:fillRect/>
          </a:stretch>
        </p:blipFill>
        <p:spPr>
          <a:xfrm>
            <a:off x="0" y="6444343"/>
            <a:ext cx="1037674" cy="427404"/>
          </a:xfrm>
          <a:prstGeom prst="rect">
            <a:avLst/>
          </a:prstGeom>
          <a:ln w="12700">
            <a:miter lim="400000"/>
          </a:ln>
        </p:spPr>
      </p:pic>
      <p:sp>
        <p:nvSpPr>
          <p:cNvPr id="5" name="Title 4"/>
          <p:cNvSpPr>
            <a:spLocks noGrp="1"/>
          </p:cNvSpPr>
          <p:nvPr>
            <p:ph type="title"/>
          </p:nvPr>
        </p:nvSpPr>
        <p:spPr/>
        <p:txBody>
          <a:bodyPr/>
          <a:lstStyle/>
          <a:p>
            <a:r>
              <a:rPr lang="en-US" dirty="0" smtClean="0"/>
              <a:t>Overview of Today’s Session</a:t>
            </a:r>
            <a:endParaRPr lang="en-US" sz="3200" dirty="0"/>
          </a:p>
        </p:txBody>
      </p:sp>
      <p:sp>
        <p:nvSpPr>
          <p:cNvPr id="7" name="Content Placeholder 2"/>
          <p:cNvSpPr>
            <a:spLocks noGrp="1"/>
          </p:cNvSpPr>
          <p:nvPr>
            <p:ph idx="1"/>
          </p:nvPr>
        </p:nvSpPr>
        <p:spPr>
          <a:xfrm>
            <a:off x="838200" y="1455313"/>
            <a:ext cx="10515600" cy="4989030"/>
          </a:xfrm>
        </p:spPr>
        <p:txBody>
          <a:bodyPr>
            <a:normAutofit lnSpcReduction="10000"/>
          </a:bodyPr>
          <a:lstStyle/>
          <a:p>
            <a:pPr marL="971550" lvl="1" indent="-514350">
              <a:buFont typeface="+mj-lt"/>
              <a:buAutoNum type="arabicPeriod"/>
            </a:pPr>
            <a:r>
              <a:rPr lang="en-US" sz="3200" dirty="0" smtClean="0"/>
              <a:t>Overearnings</a:t>
            </a:r>
          </a:p>
          <a:p>
            <a:pPr lvl="2"/>
            <a:r>
              <a:rPr lang="en-US" sz="2800" dirty="0" smtClean="0"/>
              <a:t>What they are</a:t>
            </a:r>
          </a:p>
          <a:p>
            <a:pPr lvl="2"/>
            <a:r>
              <a:rPr lang="en-US" sz="2800" dirty="0" smtClean="0"/>
              <a:t>How they happen</a:t>
            </a:r>
          </a:p>
          <a:p>
            <a:pPr lvl="2"/>
            <a:r>
              <a:rPr lang="en-US" sz="2800" dirty="0" smtClean="0"/>
              <a:t>How to prevent them</a:t>
            </a:r>
          </a:p>
          <a:p>
            <a:pPr marL="971550" lvl="1" indent="-514350">
              <a:buFont typeface="+mj-lt"/>
              <a:buAutoNum type="arabicPeriod"/>
            </a:pPr>
            <a:r>
              <a:rPr lang="en-US" sz="3200" dirty="0" smtClean="0"/>
              <a:t>Evaluation </a:t>
            </a:r>
          </a:p>
          <a:p>
            <a:pPr lvl="2"/>
            <a:r>
              <a:rPr lang="en-US" sz="2800" dirty="0" smtClean="0"/>
              <a:t>Purpose</a:t>
            </a:r>
          </a:p>
          <a:p>
            <a:pPr lvl="2"/>
            <a:r>
              <a:rPr lang="en-US" sz="2800" dirty="0" smtClean="0"/>
              <a:t>Timelines</a:t>
            </a:r>
          </a:p>
          <a:p>
            <a:pPr lvl="2"/>
            <a:r>
              <a:rPr lang="en-US" sz="2800" dirty="0" smtClean="0"/>
              <a:t>Tools</a:t>
            </a:r>
          </a:p>
          <a:p>
            <a:pPr lvl="2"/>
            <a:r>
              <a:rPr lang="en-US" sz="2800" dirty="0" smtClean="0"/>
              <a:t>360 Reviews</a:t>
            </a:r>
          </a:p>
          <a:p>
            <a:pPr marL="971550" lvl="1" indent="-514350">
              <a:buFont typeface="+mj-lt"/>
              <a:buAutoNum type="arabicPeriod"/>
            </a:pPr>
            <a:r>
              <a:rPr lang="en-US" sz="3200" dirty="0" smtClean="0"/>
              <a:t>Student Development</a:t>
            </a:r>
          </a:p>
          <a:p>
            <a:pPr lvl="2"/>
            <a:r>
              <a:rPr lang="en-US" sz="2800" dirty="0" smtClean="0"/>
              <a:t>Projects, Skills, Meetings, &amp; Mentoring </a:t>
            </a:r>
          </a:p>
          <a:p>
            <a:pPr marL="1428750" lvl="2" indent="-514350">
              <a:buFont typeface="+mj-lt"/>
              <a:buAutoNum type="arabicPeriod"/>
            </a:pPr>
            <a:endParaRPr lang="en-US" sz="2800" dirty="0" smtClean="0"/>
          </a:p>
        </p:txBody>
      </p:sp>
    </p:spTree>
    <p:extLst>
      <p:ext uri="{BB962C8B-B14F-4D97-AF65-F5344CB8AC3E}">
        <p14:creationId xmlns:p14="http://schemas.microsoft.com/office/powerpoint/2010/main" val="1970468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Develop Your Students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Projects</a:t>
            </a:r>
          </a:p>
          <a:p>
            <a:pPr lvl="1"/>
            <a:r>
              <a:rPr lang="en-US" dirty="0" smtClean="0"/>
              <a:t>Research</a:t>
            </a:r>
          </a:p>
          <a:p>
            <a:pPr lvl="1"/>
            <a:r>
              <a:rPr lang="en-US" dirty="0" smtClean="0"/>
              <a:t>Benchmarking</a:t>
            </a:r>
          </a:p>
          <a:p>
            <a:pPr lvl="1"/>
            <a:r>
              <a:rPr lang="en-US" dirty="0"/>
              <a:t>Operational </a:t>
            </a:r>
            <a:r>
              <a:rPr lang="en-US" dirty="0" smtClean="0"/>
              <a:t>Analysis</a:t>
            </a:r>
          </a:p>
          <a:p>
            <a:pPr lvl="1"/>
            <a:r>
              <a:rPr lang="en-US" dirty="0" smtClean="0"/>
              <a:t>Customer Satisfaction</a:t>
            </a:r>
            <a:endParaRPr lang="en-US" dirty="0"/>
          </a:p>
          <a:p>
            <a:pPr lvl="1"/>
            <a:r>
              <a:rPr lang="en-US" dirty="0" smtClean="0"/>
              <a:t>Improvement</a:t>
            </a:r>
          </a:p>
          <a:p>
            <a:pPr lvl="1"/>
            <a:r>
              <a:rPr lang="en-US" dirty="0"/>
              <a:t>Office/Lab Manual</a:t>
            </a:r>
          </a:p>
          <a:p>
            <a:pPr lvl="1"/>
            <a:r>
              <a:rPr lang="en-US" dirty="0" smtClean="0"/>
              <a:t>Grant-Writing</a:t>
            </a:r>
          </a:p>
          <a:p>
            <a:pPr lvl="1"/>
            <a:r>
              <a:rPr lang="en-US" dirty="0" smtClean="0"/>
              <a:t>Marketing/Recruiting Materials</a:t>
            </a:r>
          </a:p>
          <a:p>
            <a:pPr lvl="1"/>
            <a:r>
              <a:rPr lang="en-US" dirty="0" smtClean="0"/>
              <a:t>Social Media Presence</a:t>
            </a:r>
          </a:p>
          <a:p>
            <a:pPr lvl="1"/>
            <a:r>
              <a:rPr lang="en-US" dirty="0" smtClean="0"/>
              <a:t>Repeatable or Time-Series</a:t>
            </a:r>
          </a:p>
          <a:p>
            <a:pPr lvl="1"/>
            <a:r>
              <a:rPr lang="en-US" dirty="0" smtClean="0"/>
              <a:t>Performance Assessment</a:t>
            </a:r>
          </a:p>
          <a:p>
            <a:pPr lvl="1"/>
            <a:r>
              <a:rPr lang="en-US" dirty="0"/>
              <a:t>Set up steps for new FWS jobs</a:t>
            </a:r>
          </a:p>
          <a:p>
            <a:pPr lvl="1"/>
            <a:endParaRPr lang="en-US" dirty="0"/>
          </a:p>
          <a:p>
            <a:pPr lvl="1"/>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Skill </a:t>
            </a:r>
            <a:r>
              <a:rPr lang="en-US" dirty="0" smtClean="0"/>
              <a:t>Development</a:t>
            </a:r>
          </a:p>
          <a:p>
            <a:pPr lvl="1"/>
            <a:r>
              <a:rPr lang="en-US" dirty="0" smtClean="0"/>
              <a:t>Workshops</a:t>
            </a:r>
          </a:p>
          <a:p>
            <a:pPr lvl="1"/>
            <a:r>
              <a:rPr lang="en-US" dirty="0" smtClean="0"/>
              <a:t>Online Webinars/Training Videos</a:t>
            </a:r>
          </a:p>
          <a:p>
            <a:pPr lvl="1"/>
            <a:r>
              <a:rPr lang="en-US" dirty="0" smtClean="0"/>
              <a:t>Articles, Manuals, Websites</a:t>
            </a:r>
          </a:p>
          <a:p>
            <a:pPr lvl="1"/>
            <a:r>
              <a:rPr lang="en-US" dirty="0" smtClean="0"/>
              <a:t>Peer Training</a:t>
            </a:r>
          </a:p>
          <a:p>
            <a:pPr lvl="1"/>
            <a:r>
              <a:rPr lang="en-US" dirty="0" smtClean="0"/>
              <a:t>Cross Training</a:t>
            </a:r>
          </a:p>
          <a:p>
            <a:pPr marL="457200" lvl="1" indent="0">
              <a:buNone/>
            </a:pPr>
            <a:endParaRPr lang="en-US" dirty="0" smtClean="0"/>
          </a:p>
          <a:p>
            <a:r>
              <a:rPr lang="en-US" dirty="0" smtClean="0"/>
              <a:t>Development Meetings</a:t>
            </a:r>
          </a:p>
          <a:p>
            <a:pPr lvl="1"/>
            <a:r>
              <a:rPr lang="en-US" dirty="0" smtClean="0"/>
              <a:t>1:1</a:t>
            </a:r>
          </a:p>
          <a:p>
            <a:pPr lvl="1"/>
            <a:r>
              <a:rPr lang="en-US" dirty="0" smtClean="0"/>
              <a:t>Office/Team/Lab meetings</a:t>
            </a:r>
          </a:p>
          <a:p>
            <a:pPr lvl="1"/>
            <a:r>
              <a:rPr lang="en-US" dirty="0"/>
              <a:t>Job Shadowing</a:t>
            </a:r>
          </a:p>
          <a:p>
            <a:pPr lvl="1"/>
            <a:r>
              <a:rPr lang="en-US" dirty="0" smtClean="0"/>
              <a:t>External Stakeholders</a:t>
            </a:r>
          </a:p>
          <a:p>
            <a:pPr lvl="1"/>
            <a:r>
              <a:rPr lang="en-US" dirty="0" smtClean="0"/>
              <a:t>Planning Meetings</a:t>
            </a:r>
          </a:p>
          <a:p>
            <a:pPr lvl="1"/>
            <a:endParaRPr lang="en-US" dirty="0" smtClean="0"/>
          </a:p>
          <a:p>
            <a:endParaRPr lang="en-US" dirty="0"/>
          </a:p>
        </p:txBody>
      </p:sp>
    </p:spTree>
    <p:extLst>
      <p:ext uri="{BB962C8B-B14F-4D97-AF65-F5344CB8AC3E}">
        <p14:creationId xmlns:p14="http://schemas.microsoft.com/office/powerpoint/2010/main" val="3528978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up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499141"/>
            <a:ext cx="11181637" cy="58873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34319" t="8253" r="-226" b="12138"/>
          <a:stretch/>
        </p:blipFill>
        <p:spPr>
          <a:xfrm rot="18855077">
            <a:off x="4363805" y="3358616"/>
            <a:ext cx="991231" cy="1796879"/>
          </a:xfrm>
          <a:prstGeom prst="rect">
            <a:avLst/>
          </a:prstGeom>
        </p:spPr>
      </p:pic>
      <p:pic>
        <p:nvPicPr>
          <p:cNvPr id="1026" name="Picture 2" descr="Image result for rem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77597">
            <a:off x="2936568" y="2546832"/>
            <a:ext cx="3480211" cy="348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06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231479185"/>
              </p:ext>
            </p:extLst>
          </p:nvPr>
        </p:nvGraphicFramePr>
        <p:xfrm>
          <a:off x="551145" y="438410"/>
          <a:ext cx="11060482" cy="6025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51145" y="2358189"/>
            <a:ext cx="11060482" cy="3930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0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27947028"/>
              </p:ext>
            </p:extLst>
          </p:nvPr>
        </p:nvGraphicFramePr>
        <p:xfrm>
          <a:off x="551145" y="438410"/>
          <a:ext cx="11060482" cy="6025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51145" y="4283241"/>
            <a:ext cx="11060482" cy="200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6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uture sessions"/>
          <p:cNvPicPr>
            <a:picLocks noChangeAspect="1" noChangeArrowheads="1"/>
          </p:cNvPicPr>
          <p:nvPr/>
        </p:nvPicPr>
        <p:blipFill rotWithShape="1">
          <a:blip r:embed="rId2">
            <a:extLst>
              <a:ext uri="{28A0092B-C50C-407E-A947-70E740481C1C}">
                <a14:useLocalDpi xmlns:a14="http://schemas.microsoft.com/office/drawing/2010/main" val="0"/>
              </a:ext>
            </a:extLst>
          </a:blip>
          <a:srcRect l="29063" r="28000" b="47000"/>
          <a:stretch/>
        </p:blipFill>
        <p:spPr bwMode="auto">
          <a:xfrm>
            <a:off x="0" y="0"/>
            <a:ext cx="3271837" cy="30289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43300" y="853281"/>
            <a:ext cx="8362188" cy="5590382"/>
          </a:xfrm>
        </p:spPr>
        <p:txBody>
          <a:bodyPr>
            <a:normAutofit/>
          </a:bodyPr>
          <a:lstStyle/>
          <a:p>
            <a:r>
              <a:rPr lang="en-US" dirty="0" smtClean="0"/>
              <a:t>Next Training Session</a:t>
            </a:r>
          </a:p>
          <a:p>
            <a:pPr lvl="1"/>
            <a:r>
              <a:rPr lang="en-US" dirty="0" smtClean="0"/>
              <a:t>Repeat Session?</a:t>
            </a:r>
          </a:p>
          <a:p>
            <a:pPr lvl="2"/>
            <a:r>
              <a:rPr lang="en-US" dirty="0" smtClean="0"/>
              <a:t>Overview of Annual Survey Results</a:t>
            </a:r>
          </a:p>
          <a:p>
            <a:pPr lvl="2"/>
            <a:r>
              <a:rPr lang="en-US" dirty="0" smtClean="0"/>
              <a:t>Federal Regulations</a:t>
            </a:r>
          </a:p>
          <a:p>
            <a:pPr lvl="2"/>
            <a:r>
              <a:rPr lang="en-US" dirty="0" smtClean="0"/>
              <a:t>Creating Jobs in </a:t>
            </a:r>
            <a:r>
              <a:rPr lang="en-US" dirty="0" err="1" smtClean="0"/>
              <a:t>JobX</a:t>
            </a:r>
            <a:endParaRPr lang="en-US" dirty="0" smtClean="0"/>
          </a:p>
          <a:p>
            <a:pPr lvl="2"/>
            <a:r>
              <a:rPr lang="en-US" dirty="0" smtClean="0"/>
              <a:t>Reviewing Applications</a:t>
            </a:r>
          </a:p>
          <a:p>
            <a:pPr lvl="2"/>
            <a:r>
              <a:rPr lang="en-US" dirty="0" smtClean="0"/>
              <a:t>Interviewing &amp; Evaluating Candidates</a:t>
            </a:r>
          </a:p>
          <a:p>
            <a:pPr lvl="2"/>
            <a:r>
              <a:rPr lang="en-US" dirty="0" smtClean="0"/>
              <a:t>Hiring &amp; Onboarding</a:t>
            </a:r>
          </a:p>
          <a:p>
            <a:pPr lvl="2"/>
            <a:r>
              <a:rPr lang="en-US" dirty="0" err="1" smtClean="0"/>
              <a:t>Overearn</a:t>
            </a:r>
            <a:r>
              <a:rPr lang="en-US" dirty="0" smtClean="0"/>
              <a:t> Prevention</a:t>
            </a:r>
          </a:p>
          <a:p>
            <a:pPr lvl="2"/>
            <a:r>
              <a:rPr lang="en-US" dirty="0" smtClean="0"/>
              <a:t>Evaluation</a:t>
            </a:r>
          </a:p>
          <a:p>
            <a:pPr lvl="2"/>
            <a:r>
              <a:rPr lang="en-US" dirty="0" smtClean="0"/>
              <a:t>Student Development</a:t>
            </a:r>
          </a:p>
          <a:p>
            <a:pPr lvl="1"/>
            <a:r>
              <a:rPr lang="en-US" dirty="0" smtClean="0"/>
              <a:t>Something New?</a:t>
            </a:r>
          </a:p>
          <a:p>
            <a:pPr lvl="1"/>
            <a:endParaRPr lang="en-US" dirty="0"/>
          </a:p>
          <a:p>
            <a:r>
              <a:rPr lang="en-US" dirty="0" err="1" smtClean="0"/>
              <a:t>Qualtrix</a:t>
            </a:r>
            <a:r>
              <a:rPr lang="en-US" dirty="0" smtClean="0"/>
              <a:t> poll going out next week</a:t>
            </a:r>
          </a:p>
          <a:p>
            <a:pPr lvl="1"/>
            <a:endParaRPr lang="en-US" dirty="0" smtClean="0"/>
          </a:p>
        </p:txBody>
      </p:sp>
      <p:pic>
        <p:nvPicPr>
          <p:cNvPr id="6" name="Picture 2" descr="Image result for future sessions"/>
          <p:cNvPicPr>
            <a:picLocks noChangeAspect="1" noChangeArrowheads="1"/>
          </p:cNvPicPr>
          <p:nvPr/>
        </p:nvPicPr>
        <p:blipFill rotWithShape="1">
          <a:blip r:embed="rId2">
            <a:extLst>
              <a:ext uri="{28A0092B-C50C-407E-A947-70E740481C1C}">
                <a14:useLocalDpi xmlns:a14="http://schemas.microsoft.com/office/drawing/2010/main" val="0"/>
              </a:ext>
            </a:extLst>
          </a:blip>
          <a:srcRect l="29063" t="69750" r="28000"/>
          <a:stretch/>
        </p:blipFill>
        <p:spPr bwMode="auto">
          <a:xfrm>
            <a:off x="-1" y="5129212"/>
            <a:ext cx="327183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future sessions"/>
          <p:cNvPicPr>
            <a:picLocks noChangeAspect="1" noChangeArrowheads="1"/>
          </p:cNvPicPr>
          <p:nvPr/>
        </p:nvPicPr>
        <p:blipFill rotWithShape="1">
          <a:blip r:embed="rId2">
            <a:extLst>
              <a:ext uri="{28A0092B-C50C-407E-A947-70E740481C1C}">
                <a14:useLocalDpi xmlns:a14="http://schemas.microsoft.com/office/drawing/2010/main" val="0"/>
              </a:ext>
            </a:extLst>
          </a:blip>
          <a:srcRect l="29063" t="78000" r="28000"/>
          <a:stretch/>
        </p:blipFill>
        <p:spPr bwMode="auto">
          <a:xfrm>
            <a:off x="0" y="3028951"/>
            <a:ext cx="3271837" cy="2100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3215" y="3028950"/>
            <a:ext cx="1005403" cy="221599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3800" b="1" dirty="0" smtClean="0">
                <a:ln/>
                <a:solidFill>
                  <a:srgbClr val="DAA600"/>
                </a:solidFill>
              </a:rPr>
              <a:t>?</a:t>
            </a:r>
            <a:endParaRPr lang="en-US" sz="13800" b="1" dirty="0">
              <a:ln/>
              <a:solidFill>
                <a:srgbClr val="DAA600"/>
              </a:solidFill>
            </a:endParaRPr>
          </a:p>
        </p:txBody>
      </p:sp>
    </p:spTree>
    <p:extLst>
      <p:ext uri="{BB962C8B-B14F-4D97-AF65-F5344CB8AC3E}">
        <p14:creationId xmlns:p14="http://schemas.microsoft.com/office/powerpoint/2010/main" val="825234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42018" y="4934297"/>
            <a:ext cx="9530781" cy="1485554"/>
          </a:xfrm>
        </p:spPr>
        <p:txBody>
          <a:bodyPr>
            <a:normAutofit/>
          </a:bodyPr>
          <a:lstStyle/>
          <a:p>
            <a:pPr algn="ctr"/>
            <a:r>
              <a:rPr lang="en-US" dirty="0" smtClean="0"/>
              <a:t>Overearning Evaluation &amp; Prevention</a:t>
            </a:r>
            <a:endParaRPr lang="en-US" dirty="0"/>
          </a:p>
        </p:txBody>
      </p:sp>
      <p:pic>
        <p:nvPicPr>
          <p:cNvPr id="7" name="ossa blue small.ai"/>
          <p:cNvPicPr/>
          <p:nvPr/>
        </p:nvPicPr>
        <p:blipFill>
          <a:blip r:embed="rId2">
            <a:extLst/>
          </a:blip>
          <a:stretch>
            <a:fillRect/>
          </a:stretch>
        </p:blipFill>
        <p:spPr>
          <a:xfrm>
            <a:off x="126658" y="6204793"/>
            <a:ext cx="1315361" cy="541780"/>
          </a:xfrm>
          <a:prstGeom prst="rect">
            <a:avLst/>
          </a:prstGeom>
          <a:ln w="12700">
            <a:miter lim="400000"/>
          </a:ln>
        </p:spPr>
      </p:pic>
      <p:pic>
        <p:nvPicPr>
          <p:cNvPr id="4098" name="Picture 2" descr="Image result for track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141" y="1130300"/>
            <a:ext cx="6132380" cy="350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1300"/>
            <a:ext cx="10515600" cy="4665663"/>
          </a:xfrm>
        </p:spPr>
        <p:txBody>
          <a:bodyPr>
            <a:normAutofit/>
          </a:bodyPr>
          <a:lstStyle/>
          <a:p>
            <a:pPr marL="0" indent="0">
              <a:buNone/>
            </a:pPr>
            <a:endParaRPr lang="en-US" sz="3400" u="sng" dirty="0" smtClean="0"/>
          </a:p>
          <a:p>
            <a:pPr marL="0" indent="0">
              <a:buNone/>
            </a:pPr>
            <a:r>
              <a:rPr lang="en-US" sz="3400" u="sng" dirty="0" err="1" smtClean="0"/>
              <a:t>Overaward</a:t>
            </a:r>
            <a:r>
              <a:rPr lang="en-US" sz="3400" dirty="0" smtClean="0"/>
              <a:t> – A disbursement of financial aid beyond a student’s calculated need resulting in violation of federal regulatory limits</a:t>
            </a:r>
          </a:p>
          <a:p>
            <a:pPr marL="0" indent="0">
              <a:buNone/>
            </a:pPr>
            <a:endParaRPr lang="en-US" sz="900" u="sng" dirty="0"/>
          </a:p>
          <a:p>
            <a:pPr marL="0" indent="0">
              <a:buNone/>
            </a:pPr>
            <a:r>
              <a:rPr lang="en-US" sz="3400" u="sng" dirty="0" err="1" smtClean="0"/>
              <a:t>Overearn</a:t>
            </a:r>
            <a:r>
              <a:rPr lang="en-US" sz="3400" dirty="0" smtClean="0"/>
              <a:t> – A type of </a:t>
            </a:r>
            <a:r>
              <a:rPr lang="en-US" sz="3400" dirty="0" err="1" smtClean="0"/>
              <a:t>overaward</a:t>
            </a:r>
            <a:r>
              <a:rPr lang="en-US" sz="3400" dirty="0" smtClean="0"/>
              <a:t> caused by payroll earnings through the FWS program in excess of a student’s allotted work-study amount</a:t>
            </a:r>
          </a:p>
        </p:txBody>
      </p:sp>
      <p:pic>
        <p:nvPicPr>
          <p:cNvPr id="4" name="ossa blue small.ai"/>
          <p:cNvPicPr/>
          <p:nvPr/>
        </p:nvPicPr>
        <p:blipFill>
          <a:blip r:embed="rId2">
            <a:extLst/>
          </a:blip>
          <a:stretch>
            <a:fillRect/>
          </a:stretch>
        </p:blipFill>
        <p:spPr>
          <a:xfrm>
            <a:off x="126658" y="6204793"/>
            <a:ext cx="1315361" cy="541780"/>
          </a:xfrm>
          <a:prstGeom prst="rect">
            <a:avLst/>
          </a:prstGeom>
          <a:ln w="12700">
            <a:miter lim="400000"/>
          </a:ln>
        </p:spPr>
      </p:pic>
      <p:sp>
        <p:nvSpPr>
          <p:cNvPr id="5" name="Title 1"/>
          <p:cNvSpPr>
            <a:spLocks noGrp="1"/>
          </p:cNvSpPr>
          <p:nvPr>
            <p:ph type="title"/>
          </p:nvPr>
        </p:nvSpPr>
        <p:spPr>
          <a:xfrm>
            <a:off x="838200" y="365125"/>
            <a:ext cx="10515600" cy="1325563"/>
          </a:xfrm>
        </p:spPr>
        <p:txBody>
          <a:bodyPr>
            <a:normAutofit/>
          </a:bodyPr>
          <a:lstStyle/>
          <a:p>
            <a:r>
              <a:rPr lang="en-US" dirty="0" smtClean="0"/>
              <a:t>Jargon Time</a:t>
            </a:r>
            <a:endParaRPr lang="en-US" dirty="0"/>
          </a:p>
        </p:txBody>
      </p:sp>
    </p:spTree>
    <p:extLst>
      <p:ext uri="{BB962C8B-B14F-4D97-AF65-F5344CB8AC3E}">
        <p14:creationId xmlns:p14="http://schemas.microsoft.com/office/powerpoint/2010/main" val="3032649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1300"/>
            <a:ext cx="10515600" cy="4665663"/>
          </a:xfrm>
        </p:spPr>
        <p:txBody>
          <a:bodyPr>
            <a:normAutofit/>
          </a:bodyPr>
          <a:lstStyle/>
          <a:p>
            <a:pPr marL="0" indent="0">
              <a:buNone/>
            </a:pPr>
            <a:r>
              <a:rPr lang="en-US" sz="3400" dirty="0"/>
              <a:t>Why is it important?</a:t>
            </a:r>
          </a:p>
          <a:p>
            <a:pPr marL="971550" lvl="1" indent="-514350">
              <a:buFont typeface="+mj-lt"/>
              <a:buAutoNum type="arabicPeriod"/>
            </a:pPr>
            <a:r>
              <a:rPr lang="en-US" sz="2800" dirty="0"/>
              <a:t>Student </a:t>
            </a:r>
            <a:r>
              <a:rPr lang="en-US" sz="2800" dirty="0" smtClean="0"/>
              <a:t>hours &amp; total earnings </a:t>
            </a:r>
            <a:r>
              <a:rPr lang="en-US" sz="2800" dirty="0"/>
              <a:t>are capped by </a:t>
            </a:r>
            <a:r>
              <a:rPr lang="en-US" sz="2800" dirty="0" smtClean="0"/>
              <a:t>Federal, State, &amp; UNC regulations</a:t>
            </a:r>
          </a:p>
          <a:p>
            <a:pPr marL="971550" lvl="1" indent="-514350">
              <a:buFont typeface="+mj-lt"/>
              <a:buAutoNum type="arabicPeriod"/>
            </a:pPr>
            <a:r>
              <a:rPr lang="en-US" sz="2800" dirty="0" smtClean="0"/>
              <a:t>Supervisors &amp; students are responsible for ensuring compliance with these regulations</a:t>
            </a:r>
            <a:endParaRPr lang="en-US" sz="2800" dirty="0"/>
          </a:p>
          <a:p>
            <a:pPr marL="971550" lvl="1" indent="-514350">
              <a:buFont typeface="+mj-lt"/>
              <a:buAutoNum type="arabicPeriod"/>
            </a:pPr>
            <a:r>
              <a:rPr lang="en-US" sz="2800" dirty="0" smtClean="0"/>
              <a:t>Receiving excess pay (an </a:t>
            </a:r>
            <a:r>
              <a:rPr lang="en-US" sz="2800" dirty="0" err="1" smtClean="0"/>
              <a:t>overearn</a:t>
            </a:r>
            <a:r>
              <a:rPr lang="en-US" sz="2800" dirty="0" smtClean="0"/>
              <a:t>) is reportable to the University and Dept. of Education and can result in audit findings</a:t>
            </a:r>
          </a:p>
          <a:p>
            <a:pPr marL="971550" lvl="1" indent="-514350">
              <a:buFont typeface="+mj-lt"/>
              <a:buAutoNum type="arabicPeriod"/>
            </a:pPr>
            <a:r>
              <a:rPr lang="en-US" sz="2800" dirty="0" smtClean="0"/>
              <a:t>Repeat </a:t>
            </a:r>
            <a:r>
              <a:rPr lang="en-US" sz="2800" dirty="0"/>
              <a:t>violations can be cause for removal from the program</a:t>
            </a:r>
          </a:p>
        </p:txBody>
      </p:sp>
      <p:pic>
        <p:nvPicPr>
          <p:cNvPr id="4" name="ossa blue small.ai"/>
          <p:cNvPicPr/>
          <p:nvPr/>
        </p:nvPicPr>
        <p:blipFill>
          <a:blip r:embed="rId2">
            <a:extLst/>
          </a:blip>
          <a:stretch>
            <a:fillRect/>
          </a:stretch>
        </p:blipFill>
        <p:spPr>
          <a:xfrm>
            <a:off x="126658" y="6204793"/>
            <a:ext cx="1315361" cy="541780"/>
          </a:xfrm>
          <a:prstGeom prst="rect">
            <a:avLst/>
          </a:prstGeom>
          <a:ln w="12700">
            <a:miter lim="400000"/>
          </a:ln>
        </p:spPr>
      </p:pic>
      <p:sp>
        <p:nvSpPr>
          <p:cNvPr id="5" name="Title 1"/>
          <p:cNvSpPr>
            <a:spLocks noGrp="1"/>
          </p:cNvSpPr>
          <p:nvPr>
            <p:ph type="title"/>
          </p:nvPr>
        </p:nvSpPr>
        <p:spPr>
          <a:xfrm>
            <a:off x="838200" y="365125"/>
            <a:ext cx="10515600" cy="1325563"/>
          </a:xfrm>
        </p:spPr>
        <p:txBody>
          <a:bodyPr>
            <a:normAutofit/>
          </a:bodyPr>
          <a:lstStyle/>
          <a:p>
            <a:r>
              <a:rPr lang="en-US" dirty="0" smtClean="0"/>
              <a:t>Payroll/Earnings Tracking</a:t>
            </a:r>
            <a:endParaRPr lang="en-US" dirty="0"/>
          </a:p>
        </p:txBody>
      </p:sp>
    </p:spTree>
    <p:extLst>
      <p:ext uri="{BB962C8B-B14F-4D97-AF65-F5344CB8AC3E}">
        <p14:creationId xmlns:p14="http://schemas.microsoft.com/office/powerpoint/2010/main" val="339065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0432316"/>
              </p:ext>
            </p:extLst>
          </p:nvPr>
        </p:nvGraphicFramePr>
        <p:xfrm>
          <a:off x="849489" y="548002"/>
          <a:ext cx="10515600" cy="5640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0516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1300"/>
            <a:ext cx="10515600" cy="5140021"/>
          </a:xfrm>
        </p:spPr>
        <p:txBody>
          <a:bodyPr>
            <a:normAutofit/>
          </a:bodyPr>
          <a:lstStyle/>
          <a:p>
            <a:pPr marL="0" indent="0">
              <a:buNone/>
            </a:pPr>
            <a:r>
              <a:rPr lang="en-US" dirty="0" smtClean="0"/>
              <a:t>FWS pays every two weeks, for the preceding fourth &amp; third week.</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r>
              <a:rPr lang="en-US" dirty="0" smtClean="0"/>
              <a:t>Link </a:t>
            </a:r>
            <a:r>
              <a:rPr lang="en-US" dirty="0"/>
              <a:t>to schedule: </a:t>
            </a:r>
            <a:r>
              <a:rPr lang="en-US" sz="1800" dirty="0">
                <a:hlinkClick r:id="rId4"/>
              </a:rPr>
              <a:t>http://</a:t>
            </a:r>
            <a:r>
              <a:rPr lang="en-US" sz="1800" dirty="0" smtClean="0">
                <a:hlinkClick r:id="rId4"/>
              </a:rPr>
              <a:t>finance.unc.edu/files/2016/12/2017-Biweekly-Pay-Period-Schedule.pdf</a:t>
            </a:r>
            <a:r>
              <a:rPr lang="en-US" sz="1800" dirty="0" smtClean="0"/>
              <a:t> </a:t>
            </a:r>
            <a:endParaRPr lang="en-US" dirty="0" smtClean="0"/>
          </a:p>
          <a:p>
            <a:pPr marL="0" indent="0">
              <a:buNone/>
            </a:pPr>
            <a:endParaRPr lang="en-US" sz="2000" dirty="0"/>
          </a:p>
        </p:txBody>
      </p:sp>
      <p:pic>
        <p:nvPicPr>
          <p:cNvPr id="4" name="ossa blue small.ai"/>
          <p:cNvPicPr/>
          <p:nvPr/>
        </p:nvPicPr>
        <p:blipFill>
          <a:blip r:embed="rId5">
            <a:extLst/>
          </a:blip>
          <a:stretch>
            <a:fillRect/>
          </a:stretch>
        </p:blipFill>
        <p:spPr>
          <a:xfrm>
            <a:off x="126658" y="6204793"/>
            <a:ext cx="1315361" cy="541780"/>
          </a:xfrm>
          <a:prstGeom prst="rect">
            <a:avLst/>
          </a:prstGeom>
          <a:ln w="12700">
            <a:miter lim="400000"/>
          </a:ln>
        </p:spPr>
      </p:pic>
      <p:sp>
        <p:nvSpPr>
          <p:cNvPr id="5" name="Title 1"/>
          <p:cNvSpPr>
            <a:spLocks noGrp="1"/>
          </p:cNvSpPr>
          <p:nvPr>
            <p:ph type="title"/>
          </p:nvPr>
        </p:nvSpPr>
        <p:spPr>
          <a:xfrm>
            <a:off x="838200" y="365125"/>
            <a:ext cx="10515600" cy="1325563"/>
          </a:xfrm>
        </p:spPr>
        <p:txBody>
          <a:bodyPr>
            <a:normAutofit/>
          </a:bodyPr>
          <a:lstStyle/>
          <a:p>
            <a:r>
              <a:rPr lang="en-US" dirty="0" err="1" smtClean="0"/>
              <a:t>Overearns</a:t>
            </a:r>
            <a:r>
              <a:rPr lang="en-US" dirty="0" smtClean="0"/>
              <a:t> and Timing</a:t>
            </a:r>
            <a:endParaRPr lang="en-US" dirty="0"/>
          </a:p>
        </p:txBody>
      </p:sp>
      <p:grpSp>
        <p:nvGrpSpPr>
          <p:cNvPr id="10" name="Group 9"/>
          <p:cNvGrpSpPr/>
          <p:nvPr/>
        </p:nvGrpSpPr>
        <p:grpSpPr>
          <a:xfrm>
            <a:off x="1930511" y="2065089"/>
            <a:ext cx="7660482" cy="3504353"/>
            <a:chOff x="2224022" y="2550511"/>
            <a:chExt cx="7660482" cy="3504353"/>
          </a:xfrm>
        </p:grpSpPr>
        <p:grpSp>
          <p:nvGrpSpPr>
            <p:cNvPr id="6" name="Group 5"/>
            <p:cNvGrpSpPr/>
            <p:nvPr/>
          </p:nvGrpSpPr>
          <p:grpSpPr>
            <a:xfrm>
              <a:off x="2224022" y="2550511"/>
              <a:ext cx="7660482" cy="3504353"/>
              <a:chOff x="2562225" y="3214390"/>
              <a:chExt cx="7660482" cy="3504353"/>
            </a:xfrm>
          </p:grpSpPr>
          <p:pic>
            <p:nvPicPr>
              <p:cNvPr id="1028" name="Picture 4" descr="Image result for calenda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356" t="7974" b="1961"/>
              <a:stretch/>
            </p:blipFill>
            <p:spPr bwMode="auto">
              <a:xfrm>
                <a:off x="2562225" y="3441700"/>
                <a:ext cx="3829050" cy="3266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alenda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356" t="4725" b="91843"/>
              <a:stretch/>
            </p:blipFill>
            <p:spPr bwMode="auto">
              <a:xfrm>
                <a:off x="2562225" y="3214390"/>
                <a:ext cx="3829050" cy="2375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calenda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 t="4725" r="58323" b="91843"/>
              <a:stretch/>
            </p:blipFill>
            <p:spPr bwMode="auto">
              <a:xfrm>
                <a:off x="6378749" y="3214390"/>
                <a:ext cx="3829050" cy="237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calenda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7" t="8236" r="58149" b="1699"/>
              <a:stretch/>
            </p:blipFill>
            <p:spPr bwMode="auto">
              <a:xfrm>
                <a:off x="6393657" y="3451970"/>
                <a:ext cx="3829050" cy="326677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992372" y="425737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2372" y="5740394"/>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59134" y="405216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59133" y="552831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4308" y="3732777"/>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24308" y="500342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86308" y="352526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83133" y="500342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45928" y="320962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45135" y="468778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08723" y="289398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09516" y="4365322"/>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578659" y="2895668"/>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78658" y="4370774"/>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573895" y="584456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342246" y="405216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339296" y="5528011"/>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107647" y="3838437"/>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107646" y="5314813"/>
              <a:ext cx="758825" cy="98425"/>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26404" y="4999033"/>
              <a:ext cx="758825" cy="984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48310" y="3736374"/>
              <a:ext cx="758825" cy="984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p:cNvSpPr/>
          <p:nvPr/>
        </p:nvSpPr>
        <p:spPr>
          <a:xfrm rot="10800000">
            <a:off x="4307173" y="5022403"/>
            <a:ext cx="662479" cy="212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p:cNvSpPr/>
          <p:nvPr/>
        </p:nvSpPr>
        <p:spPr>
          <a:xfrm>
            <a:off x="3457686" y="3680396"/>
            <a:ext cx="766761" cy="1362194"/>
          </a:xfrm>
          <a:prstGeom prst="rect">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33746" y="2302668"/>
            <a:ext cx="576072" cy="1263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81614" y="5353397"/>
            <a:ext cx="576072" cy="1041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0800000">
            <a:off x="4278969" y="4279572"/>
            <a:ext cx="662479" cy="212383"/>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0800000">
            <a:off x="4278969" y="2793708"/>
            <a:ext cx="662479" cy="21238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0800000">
            <a:off x="3505200" y="5299289"/>
            <a:ext cx="662479" cy="21238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54036163"/>
      </p:ext>
    </p:extLst>
  </p:cSld>
  <p:clrMapOvr>
    <a:masterClrMapping/>
  </p:clrMapOvr>
  <mc:AlternateContent xmlns:mc="http://schemas.openxmlformats.org/markup-compatibility/2006" xmlns:p14="http://schemas.microsoft.com/office/powerpoint/2010/main">
    <mc:Choice Requires="p14">
      <p:transition spd="slow" p14:dur="2000" advTm="24744"/>
    </mc:Choice>
    <mc:Fallback xmlns="">
      <p:transition spd="slow" advTm="24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24" grpId="0" animBg="1"/>
      <p:bldP spid="35"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15413409"/>
              </p:ext>
            </p:extLst>
          </p:nvPr>
        </p:nvGraphicFramePr>
        <p:xfrm>
          <a:off x="849489" y="548002"/>
          <a:ext cx="10515600" cy="5640250"/>
        </p:xfrm>
        <a:graphic>
          <a:graphicData uri="http://schemas.openxmlformats.org/drawingml/2006/chart">
            <c:chart xmlns:c="http://schemas.openxmlformats.org/drawingml/2006/chart" xmlns:r="http://schemas.openxmlformats.org/officeDocument/2006/relationships" r:id="rId2"/>
          </a:graphicData>
        </a:graphic>
      </p:graphicFrame>
      <p:sp>
        <p:nvSpPr>
          <p:cNvPr id="2" name="Down Arrow 1"/>
          <p:cNvSpPr/>
          <p:nvPr/>
        </p:nvSpPr>
        <p:spPr>
          <a:xfrm>
            <a:off x="8984974" y="4601817"/>
            <a:ext cx="298174" cy="6460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8341109" y="4448850"/>
            <a:ext cx="866883" cy="47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2.9|0.9|3.8|1.1|2.5"/>
</p:tagLst>
</file>

<file path=ppt/theme/theme1.xml><?xml version="1.0" encoding="utf-8"?>
<a:theme xmlns:a="http://schemas.openxmlformats.org/drawingml/2006/main" name="Office Theme">
  <a:themeElements>
    <a:clrScheme name="Custom 1">
      <a:dk1>
        <a:srgbClr val="2E75B5"/>
      </a:dk1>
      <a:lt1>
        <a:srgbClr val="C2DFFD"/>
      </a:lt1>
      <a:dk2>
        <a:srgbClr val="9CC3E5"/>
      </a:dk2>
      <a:lt2>
        <a:srgbClr val="85C0FB"/>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11499</TotalTime>
  <Words>1307</Words>
  <Application>Microsoft Office PowerPoint</Application>
  <PresentationFormat>Widescreen</PresentationFormat>
  <Paragraphs>270</Paragraphs>
  <Slides>34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Garamond</vt:lpstr>
      <vt:lpstr>Helvetica</vt:lpstr>
      <vt:lpstr>Wingdings</vt:lpstr>
      <vt:lpstr>Office Theme</vt:lpstr>
      <vt:lpstr>PowerPoint Presentation</vt:lpstr>
      <vt:lpstr>PowerPoint Presentation</vt:lpstr>
      <vt:lpstr>Overview of Today’s Session</vt:lpstr>
      <vt:lpstr>Overearning Evaluation &amp; Prevention</vt:lpstr>
      <vt:lpstr>Jargon Time</vt:lpstr>
      <vt:lpstr>Payroll/Earnings Tracking</vt:lpstr>
      <vt:lpstr>PowerPoint Presentation</vt:lpstr>
      <vt:lpstr>Overearns and Timing</vt:lpstr>
      <vt:lpstr>PowerPoint Presentation</vt:lpstr>
      <vt:lpstr>Payroll Tracking Options</vt:lpstr>
      <vt:lpstr>PowerPoint Presentation</vt:lpstr>
      <vt:lpstr>PowerPoint Presentation</vt:lpstr>
      <vt:lpstr>PowerPoint Presentation</vt:lpstr>
      <vt:lpstr>January Update</vt:lpstr>
      <vt:lpstr>Payroll Tracking Options</vt:lpstr>
      <vt:lpstr>Payroll Tracking Options</vt:lpstr>
      <vt:lpstr>Payroll Tracking Options</vt:lpstr>
      <vt:lpstr>Changes in FWS Award Amount</vt:lpstr>
      <vt:lpstr>Evaluations</vt:lpstr>
      <vt:lpstr>What is an Evaluation</vt:lpstr>
      <vt:lpstr>What Does an Evaluation Entail</vt:lpstr>
      <vt:lpstr>When Do I Evaluate?</vt:lpstr>
      <vt:lpstr>What Tools Are available</vt:lpstr>
      <vt:lpstr>The 360 Review</vt:lpstr>
      <vt:lpstr>Student Development: From Transactional to Transformational</vt:lpstr>
      <vt:lpstr>Mentoring  as defined by UNC HR’s Mentoring Services</vt:lpstr>
      <vt:lpstr>Benefits of Mentoring as defined by UNC HR’s Mentoring Services</vt:lpstr>
      <vt:lpstr>Mentoring Recommendations</vt:lpstr>
      <vt:lpstr>Mentoring Alternatives</vt:lpstr>
      <vt:lpstr>Other Ways To Develop Your Students</vt:lpstr>
      <vt:lpstr>PowerPoint Presentation</vt:lpstr>
      <vt:lpstr>PowerPoint Presentation</vt:lpstr>
      <vt:lpstr>PowerPoint Presentation</vt:lpstr>
      <vt:lpstr>PowerPoint Presentation</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Josh</dc:creator>
  <cp:lastModifiedBy>Leonard, Josh</cp:lastModifiedBy>
  <cp:revision>190</cp:revision>
  <dcterms:created xsi:type="dcterms:W3CDTF">2017-05-12T13:52:57Z</dcterms:created>
  <dcterms:modified xsi:type="dcterms:W3CDTF">2017-10-27T18:00:23Z</dcterms:modified>
</cp:coreProperties>
</file>